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7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Lst>
  <p:sldSz cx="12192000" cy="6858000"/>
  <p:notesSz cx="9144000" cy="6858000"/>
  <p:embeddedFontLst>
    <p:embeddedFont>
      <p:font typeface="roboto" panose="02000000000000000000" pitchFamily="2" charset="0"/>
      <p:regular r:id="rId76"/>
      <p:bold r:id="rId77"/>
      <p:italic r:id="rId78"/>
      <p:boldItalic r:id="rId7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1013" y="67"/>
      </p:cViewPr>
      <p:guideLst>
        <p:guide orient="horz" pos="288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font" Target="fonts/font4.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font" Target="fonts/font3.fntdata"/><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fntdata"/><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13513"/>
            <a:ext cx="3962400" cy="3429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5180013" y="6513513"/>
            <a:ext cx="3962400" cy="3429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p1: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3" name="Google Shape;13;p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0" name="Google Shape;120;p1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11: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32" name="Google Shape;132;p1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12: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44" name="Google Shape;144;p1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13: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56" name="Google Shape;156;p1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14: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68" name="Google Shape;168;p1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9" name="Google Shape;179;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p16: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16:notes"/>
          <p:cNvSpPr txBox="1">
            <a:spLocks noGrp="1"/>
          </p:cNvSpPr>
          <p:nvPr>
            <p:ph type="sldNum" idx="12"/>
          </p:nvPr>
        </p:nvSpPr>
        <p:spPr>
          <a:xfrm>
            <a:off x="5180013" y="6513513"/>
            <a:ext cx="3962400" cy="3429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 name="Google Shape;203;p17:notes"/>
          <p:cNvSpPr txBox="1">
            <a:spLocks noGrp="1"/>
          </p:cNvSpPr>
          <p:nvPr>
            <p:ph type="body" idx="1"/>
          </p:nvPr>
        </p:nvSpPr>
        <p:spPr>
          <a:xfrm>
            <a:off x="914400" y="3257550"/>
            <a:ext cx="73152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17:notes"/>
          <p:cNvSpPr txBox="1">
            <a:spLocks noGrp="1"/>
          </p:cNvSpPr>
          <p:nvPr>
            <p:ph type="sldNum" idx="12"/>
          </p:nvPr>
        </p:nvSpPr>
        <p:spPr>
          <a:xfrm>
            <a:off x="5180013" y="6513513"/>
            <a:ext cx="3962400" cy="3429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8: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17" name="Google Shape;217;p1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9: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29" name="Google Shape;229;p1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p2: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5" name="Google Shape;25;p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20: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41" name="Google Shape;241;p2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21: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52" name="Google Shape;252;p2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22: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63" name="Google Shape;263;p2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23: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74" name="Google Shape;274;p2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24: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86" name="Google Shape;286;p2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2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98" name="Google Shape;298;p2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26: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10" name="Google Shape;310;p2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27: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22" name="Google Shape;322;p2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28: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34" name="Google Shape;334;p2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29: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46" name="Google Shape;346;p2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Google Shape;35;p3: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6" name="Google Shape;36;p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30: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58" name="Google Shape;358;p3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31: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69" name="Google Shape;369;p3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32: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81" name="Google Shape;381;p3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33: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92" name="Google Shape;392;p3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34: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03" name="Google Shape;403;p3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p3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15" name="Google Shape;415;p3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36: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27" name="Google Shape;427;p3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37: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38" name="Google Shape;438;p3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p38: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49" name="Google Shape;449;p3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p39: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61" name="Google Shape;461;p3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4: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6" name="Google Shape;46;p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p40: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72" name="Google Shape;472;p4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p41: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83" name="Google Shape;483;p4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p42: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94" name="Google Shape;494;p4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p43: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05" name="Google Shape;505;p4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p44: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16" name="Google Shape;516;p4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p4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27" name="Google Shape;527;p4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p46: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38" name="Google Shape;538;p4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47: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49" name="Google Shape;549;p4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p48: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60" name="Google Shape;560;p4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p49: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72" name="Google Shape;572;p4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 name="Google Shape;58;p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p50: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3" name="Google Shape;583;p5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p51: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95" name="Google Shape;595;p5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p52: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606" name="Google Shape;606;p5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p53: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617" name="Google Shape;617;p5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p54: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628" name="Google Shape;628;p5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p5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639" name="Google Shape;639;p5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56: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650" name="Google Shape;650;p5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p57: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661" name="Google Shape;661;p5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p58: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672" name="Google Shape;672;p5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p59: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683" name="Google Shape;683;p5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6: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69" name="Google Shape;69;p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p60: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694" name="Google Shape;694;p6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p61: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707" name="Google Shape;707;p6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p62: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718" name="Google Shape;718;p6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p63: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729" name="Google Shape;729;p6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p64: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740" name="Google Shape;740;p6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p65: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751" name="Google Shape;751;p6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p66: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764" name="Google Shape;764;p6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p67: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777" name="Google Shape;777;p6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p68: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788" name="Google Shape;788;p6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p69: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799" name="Google Shape;799;p6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7: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82" name="Google Shape;82;p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p70: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810" name="Google Shape;810;p7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p71: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821" name="Google Shape;821;p7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
        <p:cNvGrpSpPr/>
        <p:nvPr/>
      </p:nvGrpSpPr>
      <p:grpSpPr>
        <a:xfrm>
          <a:off x="0" y="0"/>
          <a:ext cx="0" cy="0"/>
          <a:chOff x="0" y="0"/>
          <a:chExt cx="0" cy="0"/>
        </a:xfrm>
      </p:grpSpPr>
      <p:sp>
        <p:nvSpPr>
          <p:cNvPr id="831" name="Google Shape;831;p72: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832" name="Google Shape;832;p7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
        <p:cNvGrpSpPr/>
        <p:nvPr/>
      </p:nvGrpSpPr>
      <p:grpSpPr>
        <a:xfrm>
          <a:off x="0" y="0"/>
          <a:ext cx="0" cy="0"/>
          <a:chOff x="0" y="0"/>
          <a:chExt cx="0" cy="0"/>
        </a:xfrm>
      </p:grpSpPr>
      <p:sp>
        <p:nvSpPr>
          <p:cNvPr id="842" name="Google Shape;842;p73: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843" name="Google Shape;843;p7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8: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95" name="Google Shape;95;p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9:notes"/>
          <p:cNvSpPr txBox="1">
            <a:spLocks noGrp="1"/>
          </p:cNvSpPr>
          <p:nvPr>
            <p:ph type="body" idx="1"/>
          </p:nvPr>
        </p:nvSpPr>
        <p:spPr>
          <a:xfrm>
            <a:off x="914400" y="3257550"/>
            <a:ext cx="73152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08" name="Google Shape;108;p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0.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5.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6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
        <p:cNvGrpSpPr/>
        <p:nvPr/>
      </p:nvGrpSpPr>
      <p:grpSpPr>
        <a:xfrm>
          <a:off x="0" y="0"/>
          <a:ext cx="0" cy="0"/>
          <a:chOff x="0" y="0"/>
          <a:chExt cx="0" cy="0"/>
        </a:xfrm>
      </p:grpSpPr>
      <p:sp>
        <p:nvSpPr>
          <p:cNvPr id="15" name="Google Shape;15;p3"/>
          <p:cNvSpPr/>
          <p:nvPr/>
        </p:nvSpPr>
        <p:spPr>
          <a:xfrm>
            <a:off x="76200" y="1"/>
            <a:ext cx="120396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i="0" u="none" strike="noStrike" cap="none">
              <a:solidFill>
                <a:schemeClr val="dk1"/>
              </a:solidFill>
              <a:latin typeface="Arial"/>
              <a:ea typeface="Arial"/>
              <a:cs typeface="Arial"/>
              <a:sym typeface="Arial"/>
            </a:endParaRPr>
          </a:p>
        </p:txBody>
      </p:sp>
      <p:sp>
        <p:nvSpPr>
          <p:cNvPr id="16" name="Google Shape;16;p3"/>
          <p:cNvSpPr txBox="1"/>
          <p:nvPr/>
        </p:nvSpPr>
        <p:spPr>
          <a:xfrm>
            <a:off x="0" y="6488113"/>
            <a:ext cx="12192000" cy="369887"/>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b="0" i="0" u="none" strike="noStrike" cap="none">
                <a:solidFill>
                  <a:srgbClr val="FFFFFF"/>
                </a:solidFill>
                <a:latin typeface="Arial"/>
                <a:ea typeface="Arial"/>
                <a:cs typeface="Arial"/>
                <a:sym typeface="Arial"/>
              </a:rPr>
              <a:t>Dept. of  CSE(CS),  MSRIT                                                                                               </a:t>
            </a:r>
            <a:endParaRPr sz="1800" b="0" i="0" u="none" strike="noStrike" cap="none">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b="0" i="0" u="none" strike="noStrike" cap="none">
                <a:solidFill>
                  <a:srgbClr val="FFFFFF"/>
                </a:solidFill>
                <a:latin typeface="Times New Roman"/>
                <a:ea typeface="Times New Roman"/>
                <a:cs typeface="Times New Roman"/>
                <a:sym typeface="Times New Roman"/>
              </a:rPr>
              <a:t>	       </a:t>
            </a:r>
            <a:endParaRPr sz="1800" b="0" i="0" u="none" strike="noStrike" cap="none">
              <a:solidFill>
                <a:schemeClr val="dk1"/>
              </a:solidFill>
              <a:latin typeface="Times New Roman"/>
              <a:ea typeface="Times New Roman"/>
              <a:cs typeface="Times New Roman"/>
              <a:sym typeface="Times New Roman"/>
            </a:endParaRPr>
          </a:p>
        </p:txBody>
      </p:sp>
      <p:sp>
        <p:nvSpPr>
          <p:cNvPr id="17" name="Google Shape;17;p3"/>
          <p:cNvSpPr txBox="1"/>
          <p:nvPr/>
        </p:nvSpPr>
        <p:spPr>
          <a:xfrm>
            <a:off x="1524000" y="-9331"/>
            <a:ext cx="9144000" cy="64611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3600" b="1" i="0" u="none" strike="noStrike" cap="none">
              <a:solidFill>
                <a:schemeClr val="lt1"/>
              </a:solidFill>
              <a:latin typeface="Times New Roman"/>
              <a:ea typeface="Times New Roman"/>
              <a:cs typeface="Times New Roman"/>
              <a:sym typeface="Times New Roman"/>
            </a:endParaRPr>
          </a:p>
        </p:txBody>
      </p:sp>
      <p:sp>
        <p:nvSpPr>
          <p:cNvPr id="18" name="Google Shape;18;p3"/>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i="0" u="none" strike="noStrike" cap="none">
              <a:solidFill>
                <a:schemeClr val="dk1"/>
              </a:solidFill>
              <a:latin typeface="Calibri"/>
              <a:ea typeface="Calibri"/>
              <a:cs typeface="Calibri"/>
              <a:sym typeface="Calibri"/>
            </a:endParaRPr>
          </a:p>
        </p:txBody>
      </p:sp>
      <p:sp>
        <p:nvSpPr>
          <p:cNvPr id="19" name="Google Shape;19;p3"/>
          <p:cNvSpPr txBox="1"/>
          <p:nvPr/>
        </p:nvSpPr>
        <p:spPr>
          <a:xfrm>
            <a:off x="2209800" y="152401"/>
            <a:ext cx="7696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i="0" u="none" strike="noStrike" cap="none">
                <a:solidFill>
                  <a:schemeClr val="lt2"/>
                </a:solidFill>
                <a:latin typeface="Arial"/>
                <a:ea typeface="Arial"/>
                <a:cs typeface="Arial"/>
                <a:sym typeface="Arial"/>
              </a:rPr>
              <a:t>Unit-03  Tools and Methods Used in Cybercrime</a:t>
            </a:r>
            <a:endParaRPr/>
          </a:p>
        </p:txBody>
      </p:sp>
      <p:sp>
        <p:nvSpPr>
          <p:cNvPr id="20" name="Google Shape;20;p3"/>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21" name="Google Shape;21;p3"/>
          <p:cNvPicPr preferRelativeResize="0"/>
          <p:nvPr/>
        </p:nvPicPr>
        <p:blipFill rotWithShape="1">
          <a:blip r:embed="rId3">
            <a:alphaModFix/>
          </a:blip>
          <a:srcRect/>
          <a:stretch/>
        </p:blipFill>
        <p:spPr>
          <a:xfrm>
            <a:off x="152400" y="685801"/>
            <a:ext cx="5544560" cy="2743200"/>
          </a:xfrm>
          <a:prstGeom prst="rect">
            <a:avLst/>
          </a:prstGeom>
          <a:noFill/>
          <a:ln>
            <a:noFill/>
          </a:ln>
        </p:spPr>
      </p:pic>
      <p:pic>
        <p:nvPicPr>
          <p:cNvPr id="22" name="Google Shape;22;p3"/>
          <p:cNvPicPr preferRelativeResize="0"/>
          <p:nvPr/>
        </p:nvPicPr>
        <p:blipFill rotWithShape="1">
          <a:blip r:embed="rId4">
            <a:alphaModFix/>
          </a:blip>
          <a:srcRect/>
          <a:stretch/>
        </p:blipFill>
        <p:spPr>
          <a:xfrm>
            <a:off x="6629400" y="3505200"/>
            <a:ext cx="5043976" cy="243363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 name="Google Shape;123;p1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 name="Google Shape;124;p12"/>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125" name="Google Shape;125;p12"/>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126" name="Google Shape;126;p12"/>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127" name="Google Shape;127;p12"/>
          <p:cNvSpPr txBox="1"/>
          <p:nvPr/>
        </p:nvSpPr>
        <p:spPr>
          <a:xfrm>
            <a:off x="2209800" y="152401"/>
            <a:ext cx="8077200"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Proxy Servers and Anonymizers</a:t>
            </a:r>
            <a:endParaRPr/>
          </a:p>
          <a:p>
            <a:pPr marL="0" marR="0" lvl="0" indent="0" algn="ctr" rtl="0">
              <a:spcBef>
                <a:spcPts val="0"/>
              </a:spcBef>
              <a:spcAft>
                <a:spcPts val="0"/>
              </a:spcAft>
              <a:buNone/>
            </a:pPr>
            <a:r>
              <a:rPr lang="en-US" sz="2400" b="1">
                <a:solidFill>
                  <a:schemeClr val="lt2"/>
                </a:solidFill>
                <a:latin typeface="Arial"/>
                <a:ea typeface="Arial"/>
                <a:cs typeface="Arial"/>
                <a:sym typeface="Arial"/>
              </a:rPr>
              <a:t>r</a:t>
            </a:r>
            <a:endParaRPr/>
          </a:p>
        </p:txBody>
      </p:sp>
      <p:sp>
        <p:nvSpPr>
          <p:cNvPr id="128" name="Google Shape;128;p12"/>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129" name="Google Shape;129;p12"/>
          <p:cNvSpPr/>
          <p:nvPr/>
        </p:nvSpPr>
        <p:spPr>
          <a:xfrm>
            <a:off x="304800" y="609600"/>
            <a:ext cx="11734800" cy="584775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0" marR="0" lvl="0" indent="0" algn="l" rtl="0">
              <a:lnSpc>
                <a:spcPct val="200000"/>
              </a:lnSpc>
              <a:spcBef>
                <a:spcPts val="0"/>
              </a:spcBef>
              <a:spcAft>
                <a:spcPts val="0"/>
              </a:spcAft>
              <a:buNone/>
            </a:pPr>
            <a:r>
              <a:rPr lang="en-US" sz="1800">
                <a:solidFill>
                  <a:schemeClr val="dk1"/>
                </a:solidFill>
                <a:latin typeface="Arial"/>
                <a:ea typeface="Arial"/>
                <a:cs typeface="Arial"/>
                <a:sym typeface="Arial"/>
              </a:rPr>
              <a:t>A proxy server has following purposes: </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Keep the systems behind the curtain.</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b="1">
                <a:solidFill>
                  <a:schemeClr val="dk1"/>
                </a:solidFill>
                <a:latin typeface="Arial"/>
                <a:ea typeface="Arial"/>
                <a:cs typeface="Arial"/>
                <a:sym typeface="Arial"/>
              </a:rPr>
              <a:t> </a:t>
            </a:r>
            <a:r>
              <a:rPr lang="en-US" sz="1800">
                <a:solidFill>
                  <a:schemeClr val="dk1"/>
                </a:solidFill>
                <a:latin typeface="Arial"/>
                <a:ea typeface="Arial"/>
                <a:cs typeface="Arial"/>
                <a:sym typeface="Arial"/>
              </a:rPr>
              <a:t>Speed up access to a resource (through “caching”). </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b="1">
                <a:solidFill>
                  <a:schemeClr val="dk1"/>
                </a:solidFill>
                <a:latin typeface="Arial"/>
                <a:ea typeface="Arial"/>
                <a:cs typeface="Arial"/>
                <a:sym typeface="Arial"/>
              </a:rPr>
              <a:t> </a:t>
            </a:r>
            <a:r>
              <a:rPr lang="en-US" sz="1800">
                <a:solidFill>
                  <a:schemeClr val="dk1"/>
                </a:solidFill>
                <a:latin typeface="Arial"/>
                <a:ea typeface="Arial"/>
                <a:cs typeface="Arial"/>
                <a:sym typeface="Arial"/>
              </a:rPr>
              <a:t>Specialized proxy servers are used to filter unwanted content such as advertisements.</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Proxy server can be used as IP address multiplexer to enable to connect number of computers on the Internet, whenever one has only one IP address.</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An anonymous proxy is a tool that attempts to make activity on the Internet untraceable. </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It accesses the Internet on the user’s behalf, protecting personal information by hiding the source computer’s identifying information. </a:t>
            </a:r>
            <a:endParaRPr/>
          </a:p>
          <a:p>
            <a:pPr marL="285750" marR="0" lvl="0" indent="-234950" algn="l" rtl="0">
              <a:lnSpc>
                <a:spcPct val="200000"/>
              </a:lnSpc>
              <a:spcBef>
                <a:spcPts val="0"/>
              </a:spcBef>
              <a:spcAft>
                <a:spcPts val="0"/>
              </a:spcAft>
              <a:buClr>
                <a:schemeClr val="dk1"/>
              </a:buClr>
              <a:buSzPts val="800"/>
              <a:buFont typeface="Noto Sans Symbols"/>
              <a:buNone/>
            </a:pPr>
            <a:endParaRPr sz="800" b="1">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 name="Google Shape;135;p1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 name="Google Shape;136;p13"/>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137" name="Google Shape;137;p13"/>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138" name="Google Shape;138;p13"/>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139" name="Google Shape;139;p13"/>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Phishing Works</a:t>
            </a:r>
            <a:endParaRPr/>
          </a:p>
        </p:txBody>
      </p:sp>
      <p:sp>
        <p:nvSpPr>
          <p:cNvPr id="140" name="Google Shape;140;p13"/>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141" name="Google Shape;141;p13"/>
          <p:cNvSpPr txBox="1"/>
          <p:nvPr/>
        </p:nvSpPr>
        <p:spPr>
          <a:xfrm>
            <a:off x="76200" y="685800"/>
            <a:ext cx="11887200" cy="46230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Phishing</a:t>
            </a:r>
            <a:endParaRPr/>
          </a:p>
          <a:p>
            <a:pPr marL="0" marR="0" lvl="0" indent="0" algn="l" rtl="0">
              <a:spcBef>
                <a:spcPts val="0"/>
              </a:spcBef>
              <a:spcAft>
                <a:spcPts val="0"/>
              </a:spcAft>
              <a:buNone/>
            </a:pPr>
            <a:r>
              <a:rPr lang="en-US" sz="1800">
                <a:solidFill>
                  <a:schemeClr val="dk1"/>
                </a:solidFill>
                <a:latin typeface="Arial"/>
                <a:ea typeface="Arial"/>
                <a:cs typeface="Arial"/>
                <a:sym typeface="Arial"/>
              </a:rPr>
              <a:t>Phishing is a fake or false e-mail which can infect systems with  in addition to stealing personal and financial data.</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0" marR="0" lvl="0" indent="0" algn="l" rtl="0">
              <a:spcBef>
                <a:spcPts val="0"/>
              </a:spcBef>
              <a:spcAft>
                <a:spcPts val="0"/>
              </a:spcAft>
              <a:buNone/>
            </a:pPr>
            <a:endParaRPr sz="800">
              <a:solidFill>
                <a:schemeClr val="dk1"/>
              </a:solidFill>
              <a:latin typeface="Arial"/>
              <a:ea typeface="Arial"/>
              <a:cs typeface="Arial"/>
              <a:sym typeface="Arial"/>
            </a:endParaRPr>
          </a:p>
          <a:p>
            <a:pPr marL="0" marR="0" lvl="0" indent="0" algn="l" rtl="0">
              <a:spcBef>
                <a:spcPts val="0"/>
              </a:spcBef>
              <a:spcAft>
                <a:spcPts val="0"/>
              </a:spcAft>
              <a:buNone/>
            </a:pPr>
            <a:r>
              <a:rPr lang="en-US" sz="1800" b="1">
                <a:solidFill>
                  <a:schemeClr val="dk1"/>
                </a:solidFill>
                <a:latin typeface="Arial"/>
                <a:ea typeface="Arial"/>
                <a:cs typeface="Arial"/>
                <a:sym typeface="Arial"/>
              </a:rPr>
              <a:t>How Phishing Works?</a:t>
            </a:r>
            <a:br>
              <a:rPr lang="en-US" sz="1800" b="1">
                <a:solidFill>
                  <a:schemeClr val="dk1"/>
                </a:solidFill>
                <a:latin typeface="Arial"/>
                <a:ea typeface="Arial"/>
                <a:cs typeface="Arial"/>
                <a:sym typeface="Arial"/>
              </a:rPr>
            </a:br>
            <a:r>
              <a:rPr lang="en-US" sz="400" b="1">
                <a:solidFill>
                  <a:schemeClr val="dk1"/>
                </a:solidFill>
                <a:latin typeface="Arial"/>
                <a:ea typeface="Arial"/>
                <a:cs typeface="Arial"/>
                <a:sym typeface="Arial"/>
              </a:rPr>
              <a:t>&lt;</a:t>
            </a:r>
            <a:endParaRPr sz="1800" b="1">
              <a:solidFill>
                <a:schemeClr val="dk1"/>
              </a:solidFill>
              <a:latin typeface="Arial"/>
              <a:ea typeface="Arial"/>
              <a:cs typeface="Arial"/>
              <a:sym typeface="Arial"/>
            </a:endParaRPr>
          </a:p>
          <a:p>
            <a:pPr marL="0" marR="0" lvl="0" indent="0" algn="l" rtl="0">
              <a:lnSpc>
                <a:spcPct val="200000"/>
              </a:lnSpc>
              <a:spcBef>
                <a:spcPts val="0"/>
              </a:spcBef>
              <a:spcAft>
                <a:spcPts val="0"/>
              </a:spcAft>
              <a:buNone/>
            </a:pPr>
            <a:r>
              <a:rPr lang="en-US" sz="1800">
                <a:solidFill>
                  <a:schemeClr val="dk1"/>
                </a:solidFill>
                <a:latin typeface="Arial"/>
                <a:ea typeface="Arial"/>
                <a:cs typeface="Arial"/>
                <a:sym typeface="Arial"/>
              </a:rPr>
              <a:t>Phishers work in the following ways:</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 Planning (decide the target)</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 Setup (create methods for delivering the message and to collect the data about the target)</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 Attack</a:t>
            </a:r>
            <a:r>
              <a:rPr lang="en-US" sz="1800" b="1">
                <a:solidFill>
                  <a:schemeClr val="dk1"/>
                </a:solidFill>
                <a:latin typeface="Arial"/>
                <a:ea typeface="Arial"/>
                <a:cs typeface="Arial"/>
                <a:sym typeface="Arial"/>
              </a:rPr>
              <a:t> (</a:t>
            </a:r>
            <a:r>
              <a:rPr lang="en-US" sz="1800">
                <a:solidFill>
                  <a:schemeClr val="dk1"/>
                </a:solidFill>
                <a:latin typeface="Arial"/>
                <a:ea typeface="Arial"/>
                <a:cs typeface="Arial"/>
                <a:sym typeface="Arial"/>
              </a:rPr>
              <a:t>phisher sends a phony message</a:t>
            </a:r>
            <a:r>
              <a:rPr lang="en-US" sz="1800" b="1">
                <a:solidFill>
                  <a:schemeClr val="dk1"/>
                </a:solidFill>
                <a:latin typeface="Arial"/>
                <a:ea typeface="Arial"/>
                <a:cs typeface="Arial"/>
                <a:sym typeface="Arial"/>
              </a:rPr>
              <a:t>)</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Collection </a:t>
            </a:r>
            <a:r>
              <a:rPr lang="en-US" sz="1800" b="1">
                <a:solidFill>
                  <a:schemeClr val="dk1"/>
                </a:solidFill>
                <a:latin typeface="Arial"/>
                <a:ea typeface="Arial"/>
                <a:cs typeface="Arial"/>
                <a:sym typeface="Arial"/>
              </a:rPr>
              <a:t>(</a:t>
            </a:r>
            <a:r>
              <a:rPr lang="en-US" sz="1800">
                <a:solidFill>
                  <a:schemeClr val="dk1"/>
                </a:solidFill>
                <a:latin typeface="Arial"/>
                <a:ea typeface="Arial"/>
                <a:cs typeface="Arial"/>
                <a:sym typeface="Arial"/>
              </a:rPr>
              <a:t>record the information of victims</a:t>
            </a:r>
            <a:r>
              <a:rPr lang="en-US" sz="1800" b="1">
                <a:solidFill>
                  <a:schemeClr val="dk1"/>
                </a:solidFill>
                <a:latin typeface="Arial"/>
                <a:ea typeface="Arial"/>
                <a:cs typeface="Arial"/>
                <a:sym typeface="Arial"/>
              </a:rPr>
              <a:t>)</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Identity theft and fraud </a:t>
            </a:r>
            <a:r>
              <a:rPr lang="en-US" sz="1800" b="1">
                <a:solidFill>
                  <a:schemeClr val="dk1"/>
                </a:solidFill>
                <a:latin typeface="Arial"/>
                <a:ea typeface="Arial"/>
                <a:cs typeface="Arial"/>
                <a:sym typeface="Arial"/>
              </a:rPr>
              <a:t>(</a:t>
            </a:r>
            <a:r>
              <a:rPr lang="en-US" sz="1800">
                <a:solidFill>
                  <a:schemeClr val="dk1"/>
                </a:solidFill>
                <a:latin typeface="Arial"/>
                <a:ea typeface="Arial"/>
                <a:cs typeface="Arial"/>
                <a:sym typeface="Arial"/>
              </a:rPr>
              <a:t>use the information that they have gathered to make illegal purchases or commit fraud</a:t>
            </a:r>
            <a:r>
              <a:rPr lang="en-US" sz="1800" b="1">
                <a:solidFill>
                  <a:schemeClr val="dk1"/>
                </a:solidFill>
                <a:latin typeface="Arial"/>
                <a:ea typeface="Arial"/>
                <a:cs typeface="Arial"/>
                <a:sym typeface="Arial"/>
              </a:rPr>
              <a:t>).</a:t>
            </a:r>
            <a:r>
              <a:rPr lang="en-US" sz="1800">
                <a:solidFill>
                  <a:schemeClr val="dk1"/>
                </a:solidFill>
                <a:latin typeface="Arial"/>
                <a:ea typeface="Arial"/>
                <a:cs typeface="Arial"/>
                <a:sym typeface="Arial"/>
              </a:rPr>
              <a: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 name="Google Shape;147;p1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 name="Google Shape;148;p14"/>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149" name="Google Shape;149;p14"/>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150" name="Google Shape;150;p14"/>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151" name="Google Shape;151;p14"/>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Password Cracking</a:t>
            </a:r>
            <a:endParaRPr/>
          </a:p>
        </p:txBody>
      </p:sp>
      <p:sp>
        <p:nvSpPr>
          <p:cNvPr id="152" name="Google Shape;152;p14"/>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153" name="Google Shape;153;p14"/>
          <p:cNvSpPr txBox="1"/>
          <p:nvPr/>
        </p:nvSpPr>
        <p:spPr>
          <a:xfrm>
            <a:off x="228600" y="762000"/>
            <a:ext cx="11658600" cy="502701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Password cracking is a process of recovering passwords from data that have been stored in or transmitted by a computer system. Examples of guessable passwords include:</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0" marR="0" lvl="0" indent="0" algn="l" rtl="0">
              <a:lnSpc>
                <a:spcPct val="150000"/>
              </a:lnSpc>
              <a:spcBef>
                <a:spcPts val="0"/>
              </a:spcBef>
              <a:spcAft>
                <a:spcPts val="0"/>
              </a:spcAft>
              <a:buNone/>
            </a:pPr>
            <a:r>
              <a:rPr lang="en-US" sz="1800" b="1">
                <a:solidFill>
                  <a:schemeClr val="dk1"/>
                </a:solidFill>
                <a:latin typeface="Arial"/>
                <a:ea typeface="Arial"/>
                <a:cs typeface="Arial"/>
                <a:sym typeface="Arial"/>
              </a:rPr>
              <a:t>1. </a:t>
            </a:r>
            <a:r>
              <a:rPr lang="en-US" sz="1800">
                <a:solidFill>
                  <a:schemeClr val="dk1"/>
                </a:solidFill>
                <a:latin typeface="Arial"/>
                <a:ea typeface="Arial"/>
                <a:cs typeface="Arial"/>
                <a:sym typeface="Arial"/>
              </a:rPr>
              <a:t>Blank (none);</a:t>
            </a:r>
            <a:endParaRPr/>
          </a:p>
          <a:p>
            <a:pPr marL="0" marR="0" lvl="0" indent="0" algn="l" rtl="0">
              <a:lnSpc>
                <a:spcPct val="150000"/>
              </a:lnSpc>
              <a:spcBef>
                <a:spcPts val="0"/>
              </a:spcBef>
              <a:spcAft>
                <a:spcPts val="0"/>
              </a:spcAft>
              <a:buNone/>
            </a:pPr>
            <a:r>
              <a:rPr lang="en-US" sz="1800" b="1">
                <a:solidFill>
                  <a:schemeClr val="dk1"/>
                </a:solidFill>
                <a:latin typeface="Arial"/>
                <a:ea typeface="Arial"/>
                <a:cs typeface="Arial"/>
                <a:sym typeface="Arial"/>
              </a:rPr>
              <a:t>2. </a:t>
            </a:r>
            <a:r>
              <a:rPr lang="en-US" sz="1800">
                <a:solidFill>
                  <a:schemeClr val="dk1"/>
                </a:solidFill>
                <a:latin typeface="Arial"/>
                <a:ea typeface="Arial"/>
                <a:cs typeface="Arial"/>
                <a:sym typeface="Arial"/>
              </a:rPr>
              <a:t>the words like “password,” “passcode” and “admin”;</a:t>
            </a:r>
            <a:endParaRPr/>
          </a:p>
          <a:p>
            <a:pPr marL="0" marR="0" lvl="0" indent="0" algn="l" rtl="0">
              <a:lnSpc>
                <a:spcPct val="150000"/>
              </a:lnSpc>
              <a:spcBef>
                <a:spcPts val="0"/>
              </a:spcBef>
              <a:spcAft>
                <a:spcPts val="0"/>
              </a:spcAft>
              <a:buNone/>
            </a:pPr>
            <a:r>
              <a:rPr lang="en-US" sz="1800" b="1">
                <a:solidFill>
                  <a:schemeClr val="dk1"/>
                </a:solidFill>
                <a:latin typeface="Arial"/>
                <a:ea typeface="Arial"/>
                <a:cs typeface="Arial"/>
                <a:sym typeface="Arial"/>
              </a:rPr>
              <a:t>3. </a:t>
            </a:r>
            <a:r>
              <a:rPr lang="en-US" sz="1800">
                <a:solidFill>
                  <a:schemeClr val="dk1"/>
                </a:solidFill>
                <a:latin typeface="Arial"/>
                <a:ea typeface="Arial"/>
                <a:cs typeface="Arial"/>
                <a:sym typeface="Arial"/>
              </a:rPr>
              <a:t>series of letters from the “QWERTY” keyboard, for example, qwerty, asdf or qwertyuiop;</a:t>
            </a:r>
            <a:endParaRPr/>
          </a:p>
          <a:p>
            <a:pPr marL="0" marR="0" lvl="0" indent="0" algn="l" rtl="0">
              <a:lnSpc>
                <a:spcPct val="150000"/>
              </a:lnSpc>
              <a:spcBef>
                <a:spcPts val="0"/>
              </a:spcBef>
              <a:spcAft>
                <a:spcPts val="0"/>
              </a:spcAft>
              <a:buNone/>
            </a:pPr>
            <a:r>
              <a:rPr lang="en-US" sz="1800" b="1">
                <a:solidFill>
                  <a:schemeClr val="dk1"/>
                </a:solidFill>
                <a:latin typeface="Arial"/>
                <a:ea typeface="Arial"/>
                <a:cs typeface="Arial"/>
                <a:sym typeface="Arial"/>
              </a:rPr>
              <a:t>4. </a:t>
            </a:r>
            <a:r>
              <a:rPr lang="en-US" sz="1800">
                <a:solidFill>
                  <a:schemeClr val="dk1"/>
                </a:solidFill>
                <a:latin typeface="Arial"/>
                <a:ea typeface="Arial"/>
                <a:cs typeface="Arial"/>
                <a:sym typeface="Arial"/>
              </a:rPr>
              <a:t>user’s name or login name;</a:t>
            </a:r>
            <a:endParaRPr/>
          </a:p>
          <a:p>
            <a:pPr marL="0" marR="0" lvl="0" indent="0" algn="l" rtl="0">
              <a:lnSpc>
                <a:spcPct val="150000"/>
              </a:lnSpc>
              <a:spcBef>
                <a:spcPts val="0"/>
              </a:spcBef>
              <a:spcAft>
                <a:spcPts val="0"/>
              </a:spcAft>
              <a:buNone/>
            </a:pPr>
            <a:r>
              <a:rPr lang="en-US" sz="1800" b="1">
                <a:solidFill>
                  <a:schemeClr val="dk1"/>
                </a:solidFill>
                <a:latin typeface="Arial"/>
                <a:ea typeface="Arial"/>
                <a:cs typeface="Arial"/>
                <a:sym typeface="Arial"/>
              </a:rPr>
              <a:t>5. </a:t>
            </a:r>
            <a:r>
              <a:rPr lang="en-US" sz="1800">
                <a:solidFill>
                  <a:schemeClr val="dk1"/>
                </a:solidFill>
                <a:latin typeface="Arial"/>
                <a:ea typeface="Arial"/>
                <a:cs typeface="Arial"/>
                <a:sym typeface="Arial"/>
              </a:rPr>
              <a:t>name of user’s friend/relative/pet;</a:t>
            </a:r>
            <a:endParaRPr/>
          </a:p>
          <a:p>
            <a:pPr marL="0" marR="0" lvl="0" indent="0" algn="l" rtl="0">
              <a:lnSpc>
                <a:spcPct val="150000"/>
              </a:lnSpc>
              <a:spcBef>
                <a:spcPts val="0"/>
              </a:spcBef>
              <a:spcAft>
                <a:spcPts val="0"/>
              </a:spcAft>
              <a:buNone/>
            </a:pPr>
            <a:r>
              <a:rPr lang="en-US" sz="1800" b="1">
                <a:solidFill>
                  <a:schemeClr val="dk1"/>
                </a:solidFill>
                <a:latin typeface="Arial"/>
                <a:ea typeface="Arial"/>
                <a:cs typeface="Arial"/>
                <a:sym typeface="Arial"/>
              </a:rPr>
              <a:t>6. </a:t>
            </a:r>
            <a:r>
              <a:rPr lang="en-US" sz="1800">
                <a:solidFill>
                  <a:schemeClr val="dk1"/>
                </a:solidFill>
                <a:latin typeface="Arial"/>
                <a:ea typeface="Arial"/>
                <a:cs typeface="Arial"/>
                <a:sym typeface="Arial"/>
              </a:rPr>
              <a:t>user’s birthplace or date of birth, or a relative’s or a friend’s;</a:t>
            </a:r>
            <a:endParaRPr/>
          </a:p>
          <a:p>
            <a:pPr marL="0" marR="0" lvl="0" indent="0" algn="l" rtl="0">
              <a:lnSpc>
                <a:spcPct val="150000"/>
              </a:lnSpc>
              <a:spcBef>
                <a:spcPts val="0"/>
              </a:spcBef>
              <a:spcAft>
                <a:spcPts val="0"/>
              </a:spcAft>
              <a:buNone/>
            </a:pPr>
            <a:r>
              <a:rPr lang="en-US" sz="1800" b="1">
                <a:solidFill>
                  <a:schemeClr val="dk1"/>
                </a:solidFill>
                <a:latin typeface="Arial"/>
                <a:ea typeface="Arial"/>
                <a:cs typeface="Arial"/>
                <a:sym typeface="Arial"/>
              </a:rPr>
              <a:t>7. </a:t>
            </a:r>
            <a:r>
              <a:rPr lang="en-US" sz="1800">
                <a:solidFill>
                  <a:schemeClr val="dk1"/>
                </a:solidFill>
                <a:latin typeface="Arial"/>
                <a:ea typeface="Arial"/>
                <a:cs typeface="Arial"/>
                <a:sym typeface="Arial"/>
              </a:rPr>
              <a:t>user’s vehicle number, office number, residence number or mobile number;</a:t>
            </a:r>
            <a:endParaRPr/>
          </a:p>
          <a:p>
            <a:pPr marL="0" marR="0" lvl="0" indent="0" algn="l" rtl="0">
              <a:lnSpc>
                <a:spcPct val="150000"/>
              </a:lnSpc>
              <a:spcBef>
                <a:spcPts val="0"/>
              </a:spcBef>
              <a:spcAft>
                <a:spcPts val="0"/>
              </a:spcAft>
              <a:buNone/>
            </a:pPr>
            <a:r>
              <a:rPr lang="en-US" sz="1800" b="1">
                <a:solidFill>
                  <a:schemeClr val="dk1"/>
                </a:solidFill>
                <a:latin typeface="Arial"/>
                <a:ea typeface="Arial"/>
                <a:cs typeface="Arial"/>
                <a:sym typeface="Arial"/>
              </a:rPr>
              <a:t>8. </a:t>
            </a:r>
            <a:r>
              <a:rPr lang="en-US" sz="1800">
                <a:solidFill>
                  <a:schemeClr val="dk1"/>
                </a:solidFill>
                <a:latin typeface="Arial"/>
                <a:ea typeface="Arial"/>
                <a:cs typeface="Arial"/>
                <a:sym typeface="Arial"/>
              </a:rPr>
              <a:t>name of a celebrity who is considered to be an idol (e.g., actors, actress, spiritual gurus) by the user;</a:t>
            </a:r>
            <a:endParaRPr/>
          </a:p>
          <a:p>
            <a:pPr marL="0" marR="0" lvl="0" indent="0" algn="l" rtl="0">
              <a:lnSpc>
                <a:spcPct val="150000"/>
              </a:lnSpc>
              <a:spcBef>
                <a:spcPts val="0"/>
              </a:spcBef>
              <a:spcAft>
                <a:spcPts val="0"/>
              </a:spcAft>
              <a:buNone/>
            </a:pPr>
            <a:r>
              <a:rPr lang="en-US" sz="1800" b="1">
                <a:solidFill>
                  <a:schemeClr val="dk1"/>
                </a:solidFill>
                <a:latin typeface="Arial"/>
                <a:ea typeface="Arial"/>
                <a:cs typeface="Arial"/>
                <a:sym typeface="Arial"/>
              </a:rPr>
              <a:t>9. </a:t>
            </a:r>
            <a:r>
              <a:rPr lang="en-US" sz="1800">
                <a:solidFill>
                  <a:schemeClr val="dk1"/>
                </a:solidFill>
                <a:latin typeface="Arial"/>
                <a:ea typeface="Arial"/>
                <a:cs typeface="Arial"/>
                <a:sym typeface="Arial"/>
              </a:rPr>
              <a:t>simple modification of one of the preceding, such as suffixing a digit, particularly 1, or reversing the order of letters.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 name="Google Shape;159;p1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 name="Google Shape;160;p15"/>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161" name="Google Shape;161;p15"/>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162" name="Google Shape;162;p15"/>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163" name="Google Shape;163;p15"/>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Password Cracking</a:t>
            </a:r>
            <a:endParaRPr/>
          </a:p>
        </p:txBody>
      </p:sp>
      <p:sp>
        <p:nvSpPr>
          <p:cNvPr id="164" name="Google Shape;164;p15"/>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165" name="Google Shape;165;p15"/>
          <p:cNvSpPr txBox="1"/>
          <p:nvPr/>
        </p:nvSpPr>
        <p:spPr>
          <a:xfrm>
            <a:off x="76200" y="533400"/>
            <a:ext cx="12039600" cy="394800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a:p>
            <a:pPr marL="0" marR="0" lvl="0" indent="0" algn="l" rtl="0">
              <a:lnSpc>
                <a:spcPct val="200000"/>
              </a:lnSpc>
              <a:spcBef>
                <a:spcPts val="0"/>
              </a:spcBef>
              <a:spcAft>
                <a:spcPts val="0"/>
              </a:spcAft>
              <a:buNone/>
            </a:pPr>
            <a:r>
              <a:rPr lang="en-US" sz="2400">
                <a:solidFill>
                  <a:schemeClr val="dk1"/>
                </a:solidFill>
                <a:latin typeface="Arial"/>
                <a:ea typeface="Arial"/>
                <a:cs typeface="Arial"/>
                <a:sym typeface="Arial"/>
              </a:rPr>
              <a:t>Password cracking attacks can be classified under three categories as follows:</a:t>
            </a:r>
            <a:endParaRPr/>
          </a:p>
          <a:p>
            <a:pPr marL="0" marR="0" lvl="0" indent="0" algn="l" rtl="0">
              <a:lnSpc>
                <a:spcPct val="200000"/>
              </a:lnSpc>
              <a:spcBef>
                <a:spcPts val="0"/>
              </a:spcBef>
              <a:spcAft>
                <a:spcPts val="0"/>
              </a:spcAft>
              <a:buNone/>
            </a:pPr>
            <a:r>
              <a:rPr lang="en-US" sz="2400" b="1">
                <a:solidFill>
                  <a:schemeClr val="dk1"/>
                </a:solidFill>
                <a:latin typeface="Arial"/>
                <a:ea typeface="Arial"/>
                <a:cs typeface="Arial"/>
                <a:sym typeface="Arial"/>
              </a:rPr>
              <a:t>1. </a:t>
            </a:r>
            <a:r>
              <a:rPr lang="en-US" sz="2400">
                <a:solidFill>
                  <a:schemeClr val="dk1"/>
                </a:solidFill>
                <a:latin typeface="Arial"/>
                <a:ea typeface="Arial"/>
                <a:cs typeface="Arial"/>
                <a:sym typeface="Arial"/>
              </a:rPr>
              <a:t>Online attacks;</a:t>
            </a:r>
            <a:endParaRPr/>
          </a:p>
          <a:p>
            <a:pPr marL="0" marR="0" lvl="0" indent="0" algn="l" rtl="0">
              <a:lnSpc>
                <a:spcPct val="200000"/>
              </a:lnSpc>
              <a:spcBef>
                <a:spcPts val="0"/>
              </a:spcBef>
              <a:spcAft>
                <a:spcPts val="0"/>
              </a:spcAft>
              <a:buNone/>
            </a:pPr>
            <a:r>
              <a:rPr lang="en-US" sz="2400" b="1">
                <a:solidFill>
                  <a:schemeClr val="dk1"/>
                </a:solidFill>
                <a:latin typeface="Arial"/>
                <a:ea typeface="Arial"/>
                <a:cs typeface="Arial"/>
                <a:sym typeface="Arial"/>
              </a:rPr>
              <a:t>2. </a:t>
            </a:r>
            <a:r>
              <a:rPr lang="en-US" sz="2400">
                <a:solidFill>
                  <a:schemeClr val="dk1"/>
                </a:solidFill>
                <a:latin typeface="Arial"/>
                <a:ea typeface="Arial"/>
                <a:cs typeface="Arial"/>
                <a:sym typeface="Arial"/>
              </a:rPr>
              <a:t>Offline attacks;</a:t>
            </a:r>
            <a:endParaRPr/>
          </a:p>
          <a:p>
            <a:pPr marL="0" marR="0" lvl="0" indent="0" algn="l" rtl="0">
              <a:lnSpc>
                <a:spcPct val="200000"/>
              </a:lnSpc>
              <a:spcBef>
                <a:spcPts val="0"/>
              </a:spcBef>
              <a:spcAft>
                <a:spcPts val="0"/>
              </a:spcAft>
              <a:buNone/>
            </a:pPr>
            <a:r>
              <a:rPr lang="en-US" sz="2400" b="1">
                <a:solidFill>
                  <a:schemeClr val="dk1"/>
                </a:solidFill>
                <a:latin typeface="Arial"/>
                <a:ea typeface="Arial"/>
                <a:cs typeface="Arial"/>
                <a:sym typeface="Arial"/>
              </a:rPr>
              <a:t>3. </a:t>
            </a:r>
            <a:r>
              <a:rPr lang="en-US" sz="2400">
                <a:solidFill>
                  <a:schemeClr val="dk1"/>
                </a:solidFill>
                <a:latin typeface="Arial"/>
                <a:ea typeface="Arial"/>
                <a:cs typeface="Arial"/>
                <a:sym typeface="Arial"/>
              </a:rPr>
              <a:t>Non-electronic attacks (e.g., social engineering, shoulder surfing and dumpster diving</a:t>
            </a:r>
            <a:r>
              <a:rPr lang="en-US" sz="1800">
                <a:solidFill>
                  <a:schemeClr val="dk1"/>
                </a:solidFill>
                <a:latin typeface="Arial"/>
                <a:ea typeface="Arial"/>
                <a:cs typeface="Arial"/>
                <a:sym typeface="Arial"/>
              </a:rPr>
              <a: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 name="Google Shape;171;p1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 name="Google Shape;172;p16"/>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173" name="Google Shape;173;p16"/>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174" name="Google Shape;174;p16"/>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175" name="Google Shape;175;p16"/>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176" name="Google Shape;176;p16"/>
          <p:cNvSpPr txBox="1"/>
          <p:nvPr/>
        </p:nvSpPr>
        <p:spPr>
          <a:xfrm>
            <a:off x="381000" y="762000"/>
            <a:ext cx="11658600" cy="39703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Online Attacks</a:t>
            </a:r>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The most popular online attack is man-in-the middle (MITM) attack, also termed as “bucket-brigade attack” or sometimes “Janus attack.” </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It is a form of active eavesdropping in which the attacker establishes a connection between a victim and the server to which a victim is connected.</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0" marR="0" lvl="0" indent="0" algn="l" rtl="0">
              <a:spcBef>
                <a:spcPts val="0"/>
              </a:spcBef>
              <a:spcAft>
                <a:spcPts val="0"/>
              </a:spcAft>
              <a:buNone/>
            </a:pPr>
            <a:r>
              <a:rPr lang="en-US" sz="1800" b="1">
                <a:solidFill>
                  <a:schemeClr val="dk1"/>
                </a:solidFill>
                <a:latin typeface="Arial"/>
                <a:ea typeface="Arial"/>
                <a:cs typeface="Arial"/>
                <a:sym typeface="Arial"/>
              </a:rPr>
              <a:t>Offline Attacks</a:t>
            </a:r>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Offline attacks usually require physical access to the computer and copying the password file from the system onto removable media. </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 name="Google Shape;182;p1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 name="Google Shape;183;p17"/>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MITM</a:t>
            </a:r>
            <a:endParaRPr/>
          </a:p>
        </p:txBody>
      </p:sp>
      <p:sp>
        <p:nvSpPr>
          <p:cNvPr id="184" name="Google Shape;184;p17"/>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185" name="Google Shape;185;p17"/>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186" name="Google Shape;186;p17"/>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187" name="Google Shape;187;p17"/>
          <p:cNvPicPr preferRelativeResize="0"/>
          <p:nvPr/>
        </p:nvPicPr>
        <p:blipFill rotWithShape="1">
          <a:blip r:embed="rId3">
            <a:alphaModFix/>
          </a:blip>
          <a:srcRect/>
          <a:stretch/>
        </p:blipFill>
        <p:spPr>
          <a:xfrm>
            <a:off x="2624137" y="1100137"/>
            <a:ext cx="6943725" cy="46577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 name="Google Shape;194;p1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 name="Google Shape;195;p18"/>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196" name="Google Shape;196;p18"/>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197" name="Google Shape;197;p18"/>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198" name="Google Shape;198;p18"/>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Password Cracking</a:t>
            </a:r>
            <a:endParaRPr/>
          </a:p>
        </p:txBody>
      </p:sp>
      <p:sp>
        <p:nvSpPr>
          <p:cNvPr id="199" name="Google Shape;199;p18"/>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200" name="Google Shape;200;p18"/>
          <p:cNvSpPr/>
          <p:nvPr/>
        </p:nvSpPr>
        <p:spPr>
          <a:xfrm>
            <a:off x="304800" y="1219200"/>
            <a:ext cx="11658600" cy="393954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Strong, Weak and Random Passwords</a:t>
            </a:r>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285750" marR="0" lvl="0" indent="-285750" algn="just"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A weak password is one, which could be easily guessed, short, common and a system default password that could be easily found by executing a brute force attack and by using a subset of all possible passwords. </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285750" marR="0" lvl="0" indent="-285750" algn="just"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A strong password is long enough, random or otherwise difficult to guess – producible only by the user who chooses it. </a:t>
            </a:r>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0" marR="0" lvl="0" indent="0" algn="l" rtl="0">
              <a:spcBef>
                <a:spcPts val="0"/>
              </a:spcBef>
              <a:spcAft>
                <a:spcPts val="0"/>
              </a:spcAft>
              <a:buNone/>
            </a:pPr>
            <a:r>
              <a:rPr lang="en-US" sz="1800" b="1">
                <a:solidFill>
                  <a:schemeClr val="dk1"/>
                </a:solidFill>
                <a:latin typeface="Arial"/>
                <a:ea typeface="Arial"/>
                <a:cs typeface="Arial"/>
                <a:sym typeface="Arial"/>
              </a:rPr>
              <a:t>Random Passwords</a:t>
            </a:r>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285750" marR="0" lvl="0" indent="-285750" algn="just"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Password is stronger if it includes a mix of upper and lower case letters, numbers and other symbols, when allowed, for the same number of characters.</a:t>
            </a:r>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 name="Google Shape;207;p1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 name="Google Shape;208;p19"/>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209" name="Google Shape;209;p19"/>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210" name="Google Shape;210;p19"/>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211" name="Google Shape;211;p19"/>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Keyloggers and Spywares</a:t>
            </a:r>
            <a:endParaRPr/>
          </a:p>
        </p:txBody>
      </p:sp>
      <p:sp>
        <p:nvSpPr>
          <p:cNvPr id="212" name="Google Shape;212;p19"/>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213" name="Google Shape;213;p19"/>
          <p:cNvSpPr/>
          <p:nvPr/>
        </p:nvSpPr>
        <p:spPr>
          <a:xfrm>
            <a:off x="228600" y="685800"/>
            <a:ext cx="5105400" cy="516750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Arial"/>
              <a:ea typeface="Arial"/>
              <a:cs typeface="Arial"/>
              <a:sym typeface="Arial"/>
            </a:endParaRPr>
          </a:p>
          <a:p>
            <a:pPr marL="285750" marR="0" lvl="0" indent="-285750" algn="l" rtl="0">
              <a:lnSpc>
                <a:spcPct val="200000"/>
              </a:lnSpc>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Keystroke logging- practice of noting (or logging) the keys struck on a keyboard. </a:t>
            </a:r>
            <a:endParaRPr/>
          </a:p>
          <a:p>
            <a:pPr marL="285750" marR="0" lvl="0" indent="-285750" algn="l" rtl="0">
              <a:lnSpc>
                <a:spcPct val="200000"/>
              </a:lnSpc>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Keystroke logger or keylogger is quicker and easier way of capturing the passwords and monitoring the victims’ IT savvy behavior. </a:t>
            </a:r>
            <a:endParaRPr/>
          </a:p>
          <a:p>
            <a:pPr marL="285750" marR="0" lvl="0" indent="-285750" algn="l" rtl="0">
              <a:lnSpc>
                <a:spcPct val="200000"/>
              </a:lnSpc>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It can be classified as </a:t>
            </a:r>
            <a:r>
              <a:rPr lang="en-US" sz="2000" b="1">
                <a:solidFill>
                  <a:schemeClr val="dk1"/>
                </a:solidFill>
                <a:latin typeface="Arial"/>
                <a:ea typeface="Arial"/>
                <a:cs typeface="Arial"/>
                <a:sym typeface="Arial"/>
              </a:rPr>
              <a:t>software keylogger </a:t>
            </a:r>
            <a:r>
              <a:rPr lang="en-US" sz="2000">
                <a:solidFill>
                  <a:schemeClr val="dk1"/>
                </a:solidFill>
                <a:latin typeface="Arial"/>
                <a:ea typeface="Arial"/>
                <a:cs typeface="Arial"/>
                <a:sym typeface="Arial"/>
              </a:rPr>
              <a:t>and </a:t>
            </a:r>
            <a:r>
              <a:rPr lang="en-US" sz="2000" b="1">
                <a:solidFill>
                  <a:schemeClr val="dk1"/>
                </a:solidFill>
                <a:latin typeface="Arial"/>
                <a:ea typeface="Arial"/>
                <a:cs typeface="Arial"/>
                <a:sym typeface="Arial"/>
              </a:rPr>
              <a:t>hardware keylogger</a:t>
            </a:r>
            <a:r>
              <a:rPr lang="en-US" sz="2000">
                <a:solidFill>
                  <a:schemeClr val="dk1"/>
                </a:solidFill>
                <a:latin typeface="Arial"/>
                <a:ea typeface="Arial"/>
                <a:cs typeface="Arial"/>
                <a:sym typeface="Arial"/>
              </a:rPr>
              <a:t>.</a:t>
            </a:r>
            <a:endParaRPr/>
          </a:p>
        </p:txBody>
      </p:sp>
      <p:pic>
        <p:nvPicPr>
          <p:cNvPr id="214" name="Google Shape;214;p19"/>
          <p:cNvPicPr preferRelativeResize="0"/>
          <p:nvPr/>
        </p:nvPicPr>
        <p:blipFill rotWithShape="1">
          <a:blip r:embed="rId3">
            <a:alphaModFix/>
          </a:blip>
          <a:srcRect/>
          <a:stretch/>
        </p:blipFill>
        <p:spPr>
          <a:xfrm>
            <a:off x="6019800" y="762000"/>
            <a:ext cx="5505450" cy="5181600"/>
          </a:xfrm>
          <a:prstGeom prst="rect">
            <a:avLst/>
          </a:prstGeom>
          <a:noFill/>
          <a:ln w="381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 name="Google Shape;220;p2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 name="Google Shape;221;p20"/>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222" name="Google Shape;222;p20"/>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223" name="Google Shape;223;p20"/>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224" name="Google Shape;224;p20"/>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Keyloggers and Spywares</a:t>
            </a:r>
            <a:endParaRPr sz="2400" b="1">
              <a:solidFill>
                <a:schemeClr val="lt2"/>
              </a:solidFill>
              <a:latin typeface="Arial"/>
              <a:ea typeface="Arial"/>
              <a:cs typeface="Arial"/>
              <a:sym typeface="Arial"/>
            </a:endParaRPr>
          </a:p>
        </p:txBody>
      </p:sp>
      <p:sp>
        <p:nvSpPr>
          <p:cNvPr id="225" name="Google Shape;225;p20"/>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226" name="Google Shape;226;p20"/>
          <p:cNvSpPr/>
          <p:nvPr/>
        </p:nvSpPr>
        <p:spPr>
          <a:xfrm>
            <a:off x="76200" y="609600"/>
            <a:ext cx="12039600" cy="590931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Software Keyloggers</a:t>
            </a:r>
            <a:endParaRPr sz="1800" b="1">
              <a:solidFill>
                <a:schemeClr val="dk1"/>
              </a:solidFill>
              <a:latin typeface="Arial"/>
              <a:ea typeface="Arial"/>
              <a:cs typeface="Arial"/>
              <a:sym typeface="Arial"/>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Software keyloggers are software programs installed on the computer systems which usually are located between the OS and the keyboard hardware, and every keystroke is recorded. </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 A keylogger usually consists of two files that get installed in the same directory: a dynamic link library (DLL) file and an EXEcutable (EXE) file that installs the DLL file and triggers it to work.</a:t>
            </a:r>
            <a:endParaRPr/>
          </a:p>
          <a:p>
            <a:pPr marL="285750" marR="0" lvl="0" indent="-187325" algn="l" rtl="0">
              <a:spcBef>
                <a:spcPts val="0"/>
              </a:spcBef>
              <a:spcAft>
                <a:spcPts val="0"/>
              </a:spcAft>
              <a:buClr>
                <a:schemeClr val="dk1"/>
              </a:buClr>
              <a:buSzPts val="1550"/>
              <a:buFont typeface="Noto Sans Symbols"/>
              <a:buNone/>
            </a:pPr>
            <a:endParaRPr sz="1550">
              <a:solidFill>
                <a:schemeClr val="dk1"/>
              </a:solidFill>
              <a:latin typeface="Arial"/>
              <a:ea typeface="Arial"/>
              <a:cs typeface="Arial"/>
              <a:sym typeface="Arial"/>
            </a:endParaRPr>
          </a:p>
          <a:p>
            <a:pPr marL="0" marR="0" lvl="0" indent="0" algn="l" rtl="0">
              <a:spcBef>
                <a:spcPts val="0"/>
              </a:spcBef>
              <a:spcAft>
                <a:spcPts val="0"/>
              </a:spcAft>
              <a:buNone/>
            </a:pPr>
            <a:endParaRPr sz="1550">
              <a:solidFill>
                <a:schemeClr val="dk1"/>
              </a:solidFill>
              <a:latin typeface="Arial"/>
              <a:ea typeface="Arial"/>
              <a:cs typeface="Arial"/>
              <a:sym typeface="Arial"/>
            </a:endParaRPr>
          </a:p>
          <a:p>
            <a:pPr marL="0" marR="0" lvl="0" indent="0" algn="l" rtl="0">
              <a:spcBef>
                <a:spcPts val="0"/>
              </a:spcBef>
              <a:spcAft>
                <a:spcPts val="0"/>
              </a:spcAft>
              <a:buNone/>
            </a:pPr>
            <a:endParaRPr sz="300" b="1">
              <a:solidFill>
                <a:schemeClr val="dk1"/>
              </a:solidFill>
              <a:latin typeface="Arial"/>
              <a:ea typeface="Arial"/>
              <a:cs typeface="Arial"/>
              <a:sym typeface="Arial"/>
            </a:endParaRPr>
          </a:p>
          <a:p>
            <a:pPr marL="0" marR="0" lvl="0" indent="0" algn="l" rtl="0">
              <a:spcBef>
                <a:spcPts val="0"/>
              </a:spcBef>
              <a:spcAft>
                <a:spcPts val="0"/>
              </a:spcAft>
              <a:buNone/>
            </a:pPr>
            <a:r>
              <a:rPr lang="en-US" sz="1800" b="1">
                <a:solidFill>
                  <a:schemeClr val="dk1"/>
                </a:solidFill>
                <a:latin typeface="Arial"/>
                <a:ea typeface="Arial"/>
                <a:cs typeface="Arial"/>
                <a:sym typeface="Arial"/>
              </a:rPr>
              <a:t>Hardware Keyloggers</a:t>
            </a:r>
            <a:endParaRPr sz="1800" b="1">
              <a:solidFill>
                <a:schemeClr val="dk1"/>
              </a:solidFill>
              <a:latin typeface="Arial"/>
              <a:ea typeface="Arial"/>
              <a:cs typeface="Arial"/>
              <a:sym typeface="Arial"/>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Hardware keyloggers are small hardware devices connected to the PC and/or to the keyboard and save every keystroke into a file or in the memory of the hardware device. </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These keyloggers look like an integrated part of such systems; hence, bank customers are unaware of their presence.</a:t>
            </a:r>
            <a:endParaRPr/>
          </a:p>
          <a:p>
            <a:pPr marL="0" marR="0" lvl="0" indent="0" algn="l" rtl="0">
              <a:spcBef>
                <a:spcPts val="0"/>
              </a:spcBef>
              <a:spcAft>
                <a:spcPts val="0"/>
              </a:spcAft>
              <a:buNone/>
            </a:pPr>
            <a:endParaRPr sz="400">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 name="Google Shape;232;p2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 name="Google Shape;233;p21"/>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234" name="Google Shape;234;p21"/>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235" name="Google Shape;235;p21"/>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236" name="Google Shape;236;p21"/>
          <p:cNvSpPr txBox="1"/>
          <p:nvPr/>
        </p:nvSpPr>
        <p:spPr>
          <a:xfrm>
            <a:off x="2209800" y="152401"/>
            <a:ext cx="8077200"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Keyloggers and Spywares</a:t>
            </a:r>
            <a:endParaRPr/>
          </a:p>
          <a:p>
            <a:pPr marL="0" marR="0" lvl="0" indent="0" algn="ctr" rtl="0">
              <a:spcBef>
                <a:spcPts val="0"/>
              </a:spcBef>
              <a:spcAft>
                <a:spcPts val="0"/>
              </a:spcAft>
              <a:buNone/>
            </a:pPr>
            <a:endParaRPr sz="2400" b="1">
              <a:solidFill>
                <a:schemeClr val="lt2"/>
              </a:solidFill>
              <a:latin typeface="Arial"/>
              <a:ea typeface="Arial"/>
              <a:cs typeface="Arial"/>
              <a:sym typeface="Arial"/>
            </a:endParaRPr>
          </a:p>
        </p:txBody>
      </p:sp>
      <p:sp>
        <p:nvSpPr>
          <p:cNvPr id="237" name="Google Shape;237;p21"/>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238" name="Google Shape;238;p21"/>
          <p:cNvSpPr txBox="1"/>
          <p:nvPr/>
        </p:nvSpPr>
        <p:spPr>
          <a:xfrm>
            <a:off x="152400" y="762000"/>
            <a:ext cx="11811000" cy="558101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Anti keylogger</a:t>
            </a:r>
            <a:endParaRPr/>
          </a:p>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Anti keylogger is a tool that can detect the keylogger installed on the computer system and also can remove the tool.</a:t>
            </a:r>
            <a:endParaRPr/>
          </a:p>
          <a:p>
            <a:pPr marL="742950" marR="0" lvl="1" indent="-285750" algn="l" rtl="0">
              <a:lnSpc>
                <a:spcPct val="150000"/>
              </a:lnSpc>
              <a:spcBef>
                <a:spcPts val="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Firewalls cannot detect the installations of keyloggers on the systems; hence, anti keyloggers can detect installations of keylogger.</a:t>
            </a:r>
            <a:endParaRPr/>
          </a:p>
          <a:p>
            <a:pPr marL="742950" marR="0" lvl="1" indent="-285750" algn="l" rtl="0">
              <a:lnSpc>
                <a:spcPct val="150000"/>
              </a:lnSpc>
              <a:spcBef>
                <a:spcPts val="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This software does not require regular updates of signature bases to work effectively such as other antivirus and antispy programs. </a:t>
            </a:r>
            <a:endParaRPr/>
          </a:p>
          <a:p>
            <a:pPr marL="742950" marR="0" lvl="1" indent="-285750" algn="l" rtl="0">
              <a:lnSpc>
                <a:spcPct val="150000"/>
              </a:lnSpc>
              <a:spcBef>
                <a:spcPts val="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Prevents Internet banking frauds.</a:t>
            </a:r>
            <a:endParaRPr/>
          </a:p>
          <a:p>
            <a:pPr marL="742950" marR="0" lvl="1" indent="-285750" algn="l" rtl="0">
              <a:lnSpc>
                <a:spcPct val="150000"/>
              </a:lnSpc>
              <a:spcBef>
                <a:spcPts val="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It prevents ID theft.</a:t>
            </a:r>
            <a:endParaRPr/>
          </a:p>
          <a:p>
            <a:pPr marL="742950" marR="0" lvl="1" indent="-285750" algn="l" rtl="0">
              <a:lnSpc>
                <a:spcPct val="150000"/>
              </a:lnSpc>
              <a:spcBef>
                <a:spcPts val="0"/>
              </a:spcBef>
              <a:spcAft>
                <a:spcPts val="0"/>
              </a:spcAft>
              <a:buClr>
                <a:schemeClr val="dk1"/>
              </a:buClr>
              <a:buSzPts val="1800"/>
              <a:buFont typeface="Noto Sans Symbols"/>
              <a:buChar char="▪"/>
            </a:pPr>
            <a:r>
              <a:rPr lang="en-US" sz="1800" b="0" i="0" u="none" strike="noStrike" cap="none">
                <a:solidFill>
                  <a:schemeClr val="dk1"/>
                </a:solidFill>
                <a:latin typeface="Arial"/>
                <a:ea typeface="Arial"/>
                <a:cs typeface="Arial"/>
                <a:sym typeface="Arial"/>
              </a:rPr>
              <a:t>It secures E-Mail and instant messaging/chatting.</a:t>
            </a:r>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0" marR="0" lvl="0" indent="0" algn="l" rtl="0">
              <a:spcBef>
                <a:spcPts val="0"/>
              </a:spcBef>
              <a:spcAft>
                <a:spcPts val="0"/>
              </a:spcAft>
              <a:buNone/>
            </a:pPr>
            <a:r>
              <a:rPr lang="en-US" sz="1800" b="1">
                <a:solidFill>
                  <a:schemeClr val="dk1"/>
                </a:solidFill>
                <a:latin typeface="Arial"/>
                <a:ea typeface="Arial"/>
                <a:cs typeface="Arial"/>
                <a:sym typeface="Arial"/>
              </a:rPr>
              <a:t>Spywares</a:t>
            </a:r>
            <a:endParaRPr/>
          </a:p>
          <a:p>
            <a:pPr marL="285750" marR="0" lvl="0" indent="-285750" algn="l" rtl="0">
              <a:lnSpc>
                <a:spcPct val="15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Spyware is malicious software secretly installed on the user’s personal computer. </a:t>
            </a:r>
            <a:endParaRPr/>
          </a:p>
          <a:p>
            <a:pPr marL="285750" marR="0" lvl="0" indent="-285750" algn="l" rtl="0">
              <a:lnSpc>
                <a:spcPct val="15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Spywares such as keyloggers are installed by the owner of a shared, corporate or public computer on purpose to secretly monitor other users.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
        <p:cNvGrpSpPr/>
        <p:nvPr/>
      </p:nvGrpSpPr>
      <p:grpSpPr>
        <a:xfrm>
          <a:off x="0" y="0"/>
          <a:ext cx="0" cy="0"/>
          <a:chOff x="0" y="0"/>
          <a:chExt cx="0" cy="0"/>
        </a:xfrm>
      </p:grpSpPr>
      <p:sp>
        <p:nvSpPr>
          <p:cNvPr id="27" name="Google Shape;27;p4"/>
          <p:cNvSpPr/>
          <p:nvPr/>
        </p:nvSpPr>
        <p:spPr>
          <a:xfrm>
            <a:off x="76200" y="1"/>
            <a:ext cx="120396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i="0" u="none" strike="noStrike" cap="none">
              <a:solidFill>
                <a:schemeClr val="dk1"/>
              </a:solidFill>
              <a:latin typeface="Arial"/>
              <a:ea typeface="Arial"/>
              <a:cs typeface="Arial"/>
              <a:sym typeface="Arial"/>
            </a:endParaRPr>
          </a:p>
        </p:txBody>
      </p:sp>
      <p:sp>
        <p:nvSpPr>
          <p:cNvPr id="28" name="Google Shape;28;p4"/>
          <p:cNvSpPr txBox="1"/>
          <p:nvPr/>
        </p:nvSpPr>
        <p:spPr>
          <a:xfrm>
            <a:off x="0" y="6488113"/>
            <a:ext cx="12192000" cy="369887"/>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b="0" i="0" u="none" strike="noStrike" cap="none">
                <a:solidFill>
                  <a:srgbClr val="FFFFFF"/>
                </a:solidFill>
                <a:latin typeface="Arial"/>
                <a:ea typeface="Arial"/>
                <a:cs typeface="Arial"/>
                <a:sym typeface="Arial"/>
              </a:rPr>
              <a:t>Dept. of  CSE(CS),  MSRIT                                                                                               </a:t>
            </a:r>
            <a:endParaRPr sz="1800" b="0" i="0" u="none" strike="noStrike" cap="none">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b="0" i="0" u="none" strike="noStrike" cap="none">
                <a:solidFill>
                  <a:srgbClr val="FFFFFF"/>
                </a:solidFill>
                <a:latin typeface="Times New Roman"/>
                <a:ea typeface="Times New Roman"/>
                <a:cs typeface="Times New Roman"/>
                <a:sym typeface="Times New Roman"/>
              </a:rPr>
              <a:t>	       </a:t>
            </a:r>
            <a:endParaRPr sz="1800" b="0" i="0" u="none" strike="noStrike" cap="none">
              <a:solidFill>
                <a:schemeClr val="dk1"/>
              </a:solidFill>
              <a:latin typeface="Times New Roman"/>
              <a:ea typeface="Times New Roman"/>
              <a:cs typeface="Times New Roman"/>
              <a:sym typeface="Times New Roman"/>
            </a:endParaRPr>
          </a:p>
        </p:txBody>
      </p:sp>
      <p:sp>
        <p:nvSpPr>
          <p:cNvPr id="29" name="Google Shape;29;p4"/>
          <p:cNvSpPr txBox="1"/>
          <p:nvPr/>
        </p:nvSpPr>
        <p:spPr>
          <a:xfrm>
            <a:off x="1524000" y="-9331"/>
            <a:ext cx="9144000" cy="64611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3600" b="1" i="0" u="none" strike="noStrike" cap="none">
              <a:solidFill>
                <a:schemeClr val="lt1"/>
              </a:solidFill>
              <a:latin typeface="Times New Roman"/>
              <a:ea typeface="Times New Roman"/>
              <a:cs typeface="Times New Roman"/>
              <a:sym typeface="Times New Roman"/>
            </a:endParaRPr>
          </a:p>
        </p:txBody>
      </p:sp>
      <p:sp>
        <p:nvSpPr>
          <p:cNvPr id="30" name="Google Shape;30;p4"/>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i="0" u="none" strike="noStrike" cap="none">
              <a:solidFill>
                <a:schemeClr val="dk1"/>
              </a:solidFill>
              <a:latin typeface="Calibri"/>
              <a:ea typeface="Calibri"/>
              <a:cs typeface="Calibri"/>
              <a:sym typeface="Calibri"/>
            </a:endParaRPr>
          </a:p>
        </p:txBody>
      </p:sp>
      <p:sp>
        <p:nvSpPr>
          <p:cNvPr id="31" name="Google Shape;31;p4"/>
          <p:cNvSpPr txBox="1"/>
          <p:nvPr/>
        </p:nvSpPr>
        <p:spPr>
          <a:xfrm>
            <a:off x="2209800" y="152401"/>
            <a:ext cx="7696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i="0" u="none" strike="noStrike" cap="none">
                <a:solidFill>
                  <a:schemeClr val="lt2"/>
                </a:solidFill>
                <a:latin typeface="Arial"/>
                <a:ea typeface="Arial"/>
                <a:cs typeface="Arial"/>
                <a:sym typeface="Arial"/>
              </a:rPr>
              <a:t>Basic Stages of Attack</a:t>
            </a:r>
            <a:endParaRPr/>
          </a:p>
        </p:txBody>
      </p:sp>
      <p:sp>
        <p:nvSpPr>
          <p:cNvPr id="32" name="Google Shape;32;p4"/>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33" name="Google Shape;33;p4"/>
          <p:cNvSpPr/>
          <p:nvPr/>
        </p:nvSpPr>
        <p:spPr>
          <a:xfrm>
            <a:off x="381000" y="609600"/>
            <a:ext cx="11277600" cy="526297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r>
              <a:rPr lang="en-US" sz="1600" b="1">
                <a:solidFill>
                  <a:schemeClr val="dk1"/>
                </a:solidFill>
                <a:latin typeface="Arial"/>
                <a:ea typeface="Arial"/>
                <a:cs typeface="Arial"/>
                <a:sym typeface="Arial"/>
              </a:rPr>
              <a:t>1. Initial uncovering: </a:t>
            </a:r>
            <a:r>
              <a:rPr lang="en-US" sz="1600">
                <a:solidFill>
                  <a:schemeClr val="dk1"/>
                </a:solidFill>
                <a:latin typeface="Arial"/>
                <a:ea typeface="Arial"/>
                <a:cs typeface="Arial"/>
                <a:sym typeface="Arial"/>
              </a:rPr>
              <a:t> </a:t>
            </a:r>
            <a:endParaRPr/>
          </a:p>
          <a:p>
            <a:pPr marL="857250" marR="0" lvl="1" indent="-400050" algn="l" rtl="0">
              <a:spcBef>
                <a:spcPts val="0"/>
              </a:spcBef>
              <a:spcAft>
                <a:spcPts val="0"/>
              </a:spcAft>
              <a:buClr>
                <a:schemeClr val="dk1"/>
              </a:buClr>
              <a:buSzPts val="1600"/>
              <a:buFont typeface="Calibri"/>
              <a:buAutoNum type="romanLcPeriod"/>
            </a:pPr>
            <a:r>
              <a:rPr lang="en-US" sz="1600" b="0" i="0" u="none" strike="noStrike" cap="none">
                <a:solidFill>
                  <a:schemeClr val="dk1"/>
                </a:solidFill>
                <a:latin typeface="Arial"/>
                <a:ea typeface="Arial"/>
                <a:cs typeface="Arial"/>
                <a:sym typeface="Arial"/>
              </a:rPr>
              <a:t>In the first step called as </a:t>
            </a:r>
            <a:r>
              <a:rPr lang="en-US" sz="1600" b="0" i="1" u="none" strike="noStrike" cap="none">
                <a:solidFill>
                  <a:schemeClr val="dk1"/>
                </a:solidFill>
                <a:latin typeface="Arial"/>
                <a:ea typeface="Arial"/>
                <a:cs typeface="Arial"/>
                <a:sym typeface="Arial"/>
              </a:rPr>
              <a:t>reconnaissance</a:t>
            </a:r>
            <a:r>
              <a:rPr lang="en-US" sz="1600" b="0" i="0" u="none" strike="noStrike" cap="none">
                <a:solidFill>
                  <a:schemeClr val="dk1"/>
                </a:solidFill>
                <a:latin typeface="Arial"/>
                <a:ea typeface="Arial"/>
                <a:cs typeface="Arial"/>
                <a:sym typeface="Arial"/>
              </a:rPr>
              <a:t>, the attacker gathers information, as much as possible, about the target by legitimate means.</a:t>
            </a:r>
            <a:endParaRPr/>
          </a:p>
          <a:p>
            <a:pPr marL="857250" marR="0" lvl="1" indent="-400050" algn="l" rtl="0">
              <a:spcBef>
                <a:spcPts val="0"/>
              </a:spcBef>
              <a:spcAft>
                <a:spcPts val="0"/>
              </a:spcAft>
              <a:buClr>
                <a:schemeClr val="dk1"/>
              </a:buClr>
              <a:buSzPts val="1600"/>
              <a:buFont typeface="Calibri"/>
              <a:buAutoNum type="romanLcPeriod"/>
            </a:pPr>
            <a:r>
              <a:rPr lang="en-US" sz="1600" b="0" i="0" u="none" strike="noStrike" cap="none">
                <a:solidFill>
                  <a:schemeClr val="dk1"/>
                </a:solidFill>
                <a:latin typeface="Arial"/>
                <a:ea typeface="Arial"/>
                <a:cs typeface="Arial"/>
                <a:sym typeface="Arial"/>
              </a:rPr>
              <a:t>In the second step, the attacker uncovers as much information as possible on the company’s internal network.</a:t>
            </a:r>
            <a:endParaRPr/>
          </a:p>
          <a:p>
            <a:pPr marL="457200" marR="0" lvl="1" indent="0" algn="l" rtl="0">
              <a:spcBef>
                <a:spcPts val="0"/>
              </a:spcBef>
              <a:spcAft>
                <a:spcPts val="0"/>
              </a:spcAft>
              <a:buNone/>
            </a:pPr>
            <a:endParaRPr sz="1600" b="0"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r>
              <a:rPr lang="en-US" sz="1600" b="1">
                <a:solidFill>
                  <a:schemeClr val="dk1"/>
                </a:solidFill>
                <a:latin typeface="Arial"/>
                <a:ea typeface="Arial"/>
                <a:cs typeface="Arial"/>
                <a:sym typeface="Arial"/>
              </a:rPr>
              <a:t>2. Network probe: </a:t>
            </a:r>
            <a:r>
              <a:rPr lang="en-US" sz="1600">
                <a:solidFill>
                  <a:schemeClr val="dk1"/>
                </a:solidFill>
                <a:latin typeface="Arial"/>
                <a:ea typeface="Arial"/>
                <a:cs typeface="Arial"/>
                <a:sym typeface="Arial"/>
              </a:rPr>
              <a:t>A “ping sweep” of the network IP addresses is performed to seek out potential targets, and then a “port scanning” tool is used to discover exactly which services are running on the target system.</a:t>
            </a:r>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r>
              <a:rPr lang="en-US" sz="1600" b="1">
                <a:solidFill>
                  <a:schemeClr val="dk1"/>
                </a:solidFill>
                <a:latin typeface="Arial"/>
                <a:ea typeface="Arial"/>
                <a:cs typeface="Arial"/>
                <a:sym typeface="Arial"/>
              </a:rPr>
              <a:t>3. Crossing the line toward electronic crime (E-crime): </a:t>
            </a:r>
            <a:r>
              <a:rPr lang="en-US" sz="1600">
                <a:solidFill>
                  <a:schemeClr val="dk1"/>
                </a:solidFill>
                <a:latin typeface="Arial"/>
                <a:ea typeface="Arial"/>
                <a:cs typeface="Arial"/>
                <a:sym typeface="Arial"/>
              </a:rPr>
              <a:t>Now the attacker is toward committing what is technically a “computer crime” by exploiting possible holes on the target system. </a:t>
            </a:r>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r>
              <a:rPr lang="en-US" sz="1600" b="1">
                <a:solidFill>
                  <a:schemeClr val="dk1"/>
                </a:solidFill>
                <a:latin typeface="Arial"/>
                <a:ea typeface="Arial"/>
                <a:cs typeface="Arial"/>
                <a:sym typeface="Arial"/>
              </a:rPr>
              <a:t>4. Capturing the network: </a:t>
            </a:r>
            <a:r>
              <a:rPr lang="en-US" sz="1600">
                <a:solidFill>
                  <a:schemeClr val="dk1"/>
                </a:solidFill>
                <a:latin typeface="Arial"/>
                <a:ea typeface="Arial"/>
                <a:cs typeface="Arial"/>
                <a:sym typeface="Arial"/>
              </a:rPr>
              <a:t>At this stage, the attacker attempts to “own” the network. The attacker gains a foothold in the internal network quickly and easily.</a:t>
            </a:r>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r>
              <a:rPr lang="en-US" sz="1600" b="1">
                <a:solidFill>
                  <a:schemeClr val="dk1"/>
                </a:solidFill>
                <a:latin typeface="Arial"/>
                <a:ea typeface="Arial"/>
                <a:cs typeface="Arial"/>
                <a:sym typeface="Arial"/>
              </a:rPr>
              <a:t>5. Grab the data: </a:t>
            </a:r>
            <a:r>
              <a:rPr lang="en-US" sz="1600">
                <a:solidFill>
                  <a:schemeClr val="dk1"/>
                </a:solidFill>
                <a:latin typeface="Arial"/>
                <a:ea typeface="Arial"/>
                <a:cs typeface="Arial"/>
                <a:sym typeface="Arial"/>
              </a:rPr>
              <a:t>Now that the attacker has “captured the network,” he/she takes advantage of his/her position to steal confidential data, customer credit card information, deface webpages, alter processes and even launch attacks at other sites from your network.</a:t>
            </a:r>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r>
              <a:rPr lang="en-US" sz="1600" b="1">
                <a:solidFill>
                  <a:schemeClr val="dk1"/>
                </a:solidFill>
                <a:latin typeface="Arial"/>
                <a:ea typeface="Arial"/>
                <a:cs typeface="Arial"/>
                <a:sym typeface="Arial"/>
              </a:rPr>
              <a:t>6. Covering tracks: </a:t>
            </a:r>
            <a:r>
              <a:rPr lang="en-US" sz="1600">
                <a:solidFill>
                  <a:schemeClr val="dk1"/>
                </a:solidFill>
                <a:latin typeface="Arial"/>
                <a:ea typeface="Arial"/>
                <a:cs typeface="Arial"/>
                <a:sym typeface="Arial"/>
              </a:rPr>
              <a:t>This is the last step in any cyberattack, which refers to the activities undertaken by the attacker to extend misuse of the system without being detected.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 name="Google Shape;244;p2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 name="Google Shape;245;p22"/>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Virus and Worms</a:t>
            </a:r>
            <a:endParaRPr/>
          </a:p>
        </p:txBody>
      </p:sp>
      <p:sp>
        <p:nvSpPr>
          <p:cNvPr id="246" name="Google Shape;246;p22"/>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247" name="Google Shape;247;p22"/>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248" name="Google Shape;248;p22"/>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249" name="Google Shape;249;p22"/>
          <p:cNvSpPr/>
          <p:nvPr/>
        </p:nvSpPr>
        <p:spPr>
          <a:xfrm>
            <a:off x="381000" y="609600"/>
            <a:ext cx="11658600" cy="446276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2000">
                <a:solidFill>
                  <a:schemeClr val="dk1"/>
                </a:solidFill>
                <a:latin typeface="Arial"/>
                <a:ea typeface="Arial"/>
                <a:cs typeface="Arial"/>
                <a:sym typeface="Arial"/>
              </a:rPr>
              <a:t>Computer virus is a program that can “infect” legitimate programs by modifying them to include a possibly “evolved” copy of itself. </a:t>
            </a:r>
            <a:endParaRPr/>
          </a:p>
          <a:p>
            <a:pPr marL="0" marR="0" lvl="0" indent="0" algn="just" rtl="0">
              <a:spcBef>
                <a:spcPts val="0"/>
              </a:spcBef>
              <a:spcAft>
                <a:spcPts val="0"/>
              </a:spcAft>
              <a:buNone/>
            </a:pPr>
            <a:endParaRPr sz="2000">
              <a:solidFill>
                <a:schemeClr val="dk1"/>
              </a:solidFill>
              <a:latin typeface="Arial"/>
              <a:ea typeface="Arial"/>
              <a:cs typeface="Arial"/>
              <a:sym typeface="Arial"/>
            </a:endParaRPr>
          </a:p>
          <a:p>
            <a:pPr marL="0" marR="0" lvl="0" indent="0" algn="just" rtl="0">
              <a:spcBef>
                <a:spcPts val="0"/>
              </a:spcBef>
              <a:spcAft>
                <a:spcPts val="0"/>
              </a:spcAft>
              <a:buNone/>
            </a:pPr>
            <a:r>
              <a:rPr lang="en-US" sz="2000">
                <a:solidFill>
                  <a:schemeClr val="dk1"/>
                </a:solidFill>
                <a:latin typeface="Arial"/>
                <a:ea typeface="Arial"/>
                <a:cs typeface="Arial"/>
                <a:sym typeface="Arial"/>
              </a:rPr>
              <a:t>Viruses can take some typical actions:</a:t>
            </a:r>
            <a:endParaRPr/>
          </a:p>
          <a:p>
            <a:pPr marL="0" marR="0" lvl="0" indent="0" algn="just" rtl="0">
              <a:spcBef>
                <a:spcPts val="0"/>
              </a:spcBef>
              <a:spcAft>
                <a:spcPts val="0"/>
              </a:spcAft>
              <a:buNone/>
            </a:pPr>
            <a:endParaRPr sz="2000" b="1">
              <a:solidFill>
                <a:schemeClr val="dk1"/>
              </a:solidFill>
              <a:latin typeface="Arial"/>
              <a:ea typeface="Arial"/>
              <a:cs typeface="Arial"/>
              <a:sym typeface="Arial"/>
            </a:endParaRPr>
          </a:p>
          <a:p>
            <a:pPr marL="457200" marR="0" lvl="1" indent="0" algn="just" rtl="0">
              <a:lnSpc>
                <a:spcPct val="150000"/>
              </a:lnSpc>
              <a:spcBef>
                <a:spcPts val="0"/>
              </a:spcBef>
              <a:spcAft>
                <a:spcPts val="0"/>
              </a:spcAft>
              <a:buNone/>
            </a:pPr>
            <a:r>
              <a:rPr lang="en-US" sz="2000" b="1" i="0" u="none" strike="noStrike" cap="none">
                <a:solidFill>
                  <a:schemeClr val="dk1"/>
                </a:solidFill>
                <a:latin typeface="Arial"/>
                <a:ea typeface="Arial"/>
                <a:cs typeface="Arial"/>
                <a:sym typeface="Arial"/>
              </a:rPr>
              <a:t>1. </a:t>
            </a:r>
            <a:r>
              <a:rPr lang="en-US" sz="2000" b="0" i="0" u="none" strike="noStrike" cap="none">
                <a:solidFill>
                  <a:schemeClr val="dk1"/>
                </a:solidFill>
                <a:latin typeface="Arial"/>
                <a:ea typeface="Arial"/>
                <a:cs typeface="Arial"/>
                <a:sym typeface="Arial"/>
              </a:rPr>
              <a:t>Display a message to prompt an action which may set of the virus</a:t>
            </a:r>
            <a:endParaRPr/>
          </a:p>
          <a:p>
            <a:pPr marL="457200" marR="0" lvl="1" indent="0" algn="just" rtl="0">
              <a:lnSpc>
                <a:spcPct val="150000"/>
              </a:lnSpc>
              <a:spcBef>
                <a:spcPts val="0"/>
              </a:spcBef>
              <a:spcAft>
                <a:spcPts val="0"/>
              </a:spcAft>
              <a:buNone/>
            </a:pPr>
            <a:r>
              <a:rPr lang="en-US" sz="2000" b="1" i="0" u="none" strike="noStrike" cap="none">
                <a:solidFill>
                  <a:schemeClr val="dk1"/>
                </a:solidFill>
                <a:latin typeface="Arial"/>
                <a:ea typeface="Arial"/>
                <a:cs typeface="Arial"/>
                <a:sym typeface="Arial"/>
              </a:rPr>
              <a:t>2. </a:t>
            </a:r>
            <a:r>
              <a:rPr lang="en-US" sz="2000" b="0" i="0" u="none" strike="noStrike" cap="none">
                <a:solidFill>
                  <a:schemeClr val="dk1"/>
                </a:solidFill>
                <a:latin typeface="Arial"/>
                <a:ea typeface="Arial"/>
                <a:cs typeface="Arial"/>
                <a:sym typeface="Arial"/>
              </a:rPr>
              <a:t>Delete files inside the system into which viruses enter</a:t>
            </a:r>
            <a:endParaRPr/>
          </a:p>
          <a:p>
            <a:pPr marL="457200" marR="0" lvl="1" indent="0" algn="just" rtl="0">
              <a:lnSpc>
                <a:spcPct val="150000"/>
              </a:lnSpc>
              <a:spcBef>
                <a:spcPts val="0"/>
              </a:spcBef>
              <a:spcAft>
                <a:spcPts val="0"/>
              </a:spcAft>
              <a:buNone/>
            </a:pPr>
            <a:r>
              <a:rPr lang="en-US" sz="2000" b="1" i="0" u="none" strike="noStrike" cap="none">
                <a:solidFill>
                  <a:schemeClr val="dk1"/>
                </a:solidFill>
                <a:latin typeface="Arial"/>
                <a:ea typeface="Arial"/>
                <a:cs typeface="Arial"/>
                <a:sym typeface="Arial"/>
              </a:rPr>
              <a:t>3. </a:t>
            </a:r>
            <a:r>
              <a:rPr lang="en-US" sz="2000" b="0" i="0" u="none" strike="noStrike" cap="none">
                <a:solidFill>
                  <a:schemeClr val="dk1"/>
                </a:solidFill>
                <a:latin typeface="Arial"/>
                <a:ea typeface="Arial"/>
                <a:cs typeface="Arial"/>
                <a:sym typeface="Arial"/>
              </a:rPr>
              <a:t>Scramble data on a hard disk</a:t>
            </a:r>
            <a:endParaRPr/>
          </a:p>
          <a:p>
            <a:pPr marL="457200" marR="0" lvl="1" indent="0" algn="just" rtl="0">
              <a:lnSpc>
                <a:spcPct val="150000"/>
              </a:lnSpc>
              <a:spcBef>
                <a:spcPts val="0"/>
              </a:spcBef>
              <a:spcAft>
                <a:spcPts val="0"/>
              </a:spcAft>
              <a:buNone/>
            </a:pPr>
            <a:r>
              <a:rPr lang="en-US" sz="2000" b="1" i="0" u="none" strike="noStrike" cap="none">
                <a:solidFill>
                  <a:schemeClr val="dk1"/>
                </a:solidFill>
                <a:latin typeface="Arial"/>
                <a:ea typeface="Arial"/>
                <a:cs typeface="Arial"/>
                <a:sym typeface="Arial"/>
              </a:rPr>
              <a:t>4. </a:t>
            </a:r>
            <a:r>
              <a:rPr lang="en-US" sz="2000" b="0" i="0" u="none" strike="noStrike" cap="none">
                <a:solidFill>
                  <a:schemeClr val="dk1"/>
                </a:solidFill>
                <a:latin typeface="Arial"/>
                <a:ea typeface="Arial"/>
                <a:cs typeface="Arial"/>
                <a:sym typeface="Arial"/>
              </a:rPr>
              <a:t>Cause erratic screen behavior</a:t>
            </a:r>
            <a:endParaRPr/>
          </a:p>
          <a:p>
            <a:pPr marL="457200" marR="0" lvl="1" indent="0" algn="just" rtl="0">
              <a:lnSpc>
                <a:spcPct val="150000"/>
              </a:lnSpc>
              <a:spcBef>
                <a:spcPts val="0"/>
              </a:spcBef>
              <a:spcAft>
                <a:spcPts val="0"/>
              </a:spcAft>
              <a:buNone/>
            </a:pPr>
            <a:r>
              <a:rPr lang="en-US" sz="2000" b="1" i="0" u="none" strike="noStrike" cap="none">
                <a:solidFill>
                  <a:schemeClr val="dk1"/>
                </a:solidFill>
                <a:latin typeface="Arial"/>
                <a:ea typeface="Arial"/>
                <a:cs typeface="Arial"/>
                <a:sym typeface="Arial"/>
              </a:rPr>
              <a:t>5. </a:t>
            </a:r>
            <a:r>
              <a:rPr lang="en-US" sz="2000" b="0" i="0" u="none" strike="noStrike" cap="none">
                <a:solidFill>
                  <a:schemeClr val="dk1"/>
                </a:solidFill>
                <a:latin typeface="Arial"/>
                <a:ea typeface="Arial"/>
                <a:cs typeface="Arial"/>
                <a:sym typeface="Arial"/>
              </a:rPr>
              <a:t>Halt the system (PC)</a:t>
            </a:r>
            <a:endParaRPr/>
          </a:p>
          <a:p>
            <a:pPr marL="457200" marR="0" lvl="1" indent="0" algn="just" rtl="0">
              <a:lnSpc>
                <a:spcPct val="150000"/>
              </a:lnSpc>
              <a:spcBef>
                <a:spcPts val="0"/>
              </a:spcBef>
              <a:spcAft>
                <a:spcPts val="0"/>
              </a:spcAft>
              <a:buNone/>
            </a:pPr>
            <a:r>
              <a:rPr lang="en-US" sz="2000" b="1" i="0" u="none" strike="noStrike" cap="none">
                <a:solidFill>
                  <a:schemeClr val="dk1"/>
                </a:solidFill>
                <a:latin typeface="Arial"/>
                <a:ea typeface="Arial"/>
                <a:cs typeface="Arial"/>
                <a:sym typeface="Arial"/>
              </a:rPr>
              <a:t>6. </a:t>
            </a:r>
            <a:r>
              <a:rPr lang="en-US" sz="2000" b="0" i="0" u="none" strike="noStrike" cap="none">
                <a:solidFill>
                  <a:schemeClr val="dk1"/>
                </a:solidFill>
                <a:latin typeface="Arial"/>
                <a:ea typeface="Arial"/>
                <a:cs typeface="Arial"/>
                <a:sym typeface="Arial"/>
              </a:rPr>
              <a:t>Just replicate themselves to propagate further harm.</a:t>
            </a:r>
            <a:endParaRPr/>
          </a:p>
          <a:p>
            <a:pPr marL="0" marR="0" lvl="0" indent="0" algn="l" rtl="0">
              <a:spcBef>
                <a:spcPts val="0"/>
              </a:spcBef>
              <a:spcAft>
                <a:spcPts val="0"/>
              </a:spcAft>
              <a:buNone/>
            </a:pPr>
            <a:endParaRPr sz="400" b="1">
              <a:solidFill>
                <a:schemeClr val="dk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 name="Google Shape;255;p2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 name="Google Shape;256;p23"/>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Virus and Worms</a:t>
            </a:r>
            <a:endParaRPr/>
          </a:p>
        </p:txBody>
      </p:sp>
      <p:sp>
        <p:nvSpPr>
          <p:cNvPr id="257" name="Google Shape;257;p23"/>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258" name="Google Shape;258;p23"/>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259" name="Google Shape;259;p23"/>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260" name="Google Shape;260;p23"/>
          <p:cNvSpPr/>
          <p:nvPr/>
        </p:nvSpPr>
        <p:spPr>
          <a:xfrm>
            <a:off x="152400" y="762000"/>
            <a:ext cx="11658600" cy="430887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Types of Viruses</a:t>
            </a:r>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285750" marR="0" lvl="0" indent="-285750" algn="just"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Computer viruses can be categorized based on attacks on various elements of the system and can put the system and personal data on the system in danger. </a:t>
            </a:r>
            <a:endParaRPr/>
          </a:p>
          <a:p>
            <a:pPr marL="0" marR="0" lvl="0" indent="0" algn="just" rtl="0">
              <a:spcBef>
                <a:spcPts val="0"/>
              </a:spcBef>
              <a:spcAft>
                <a:spcPts val="0"/>
              </a:spcAft>
              <a:buNone/>
            </a:pPr>
            <a:endParaRPr sz="1800">
              <a:solidFill>
                <a:schemeClr val="dk1"/>
              </a:solidFill>
              <a:latin typeface="Arial"/>
              <a:ea typeface="Arial"/>
              <a:cs typeface="Arial"/>
              <a:sym typeface="Arial"/>
            </a:endParaRPr>
          </a:p>
          <a:p>
            <a:pPr marL="685800" marR="0" lvl="1" indent="-228600" algn="just" rtl="0">
              <a:spcBef>
                <a:spcPts val="0"/>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Boot sector viruses</a:t>
            </a:r>
            <a:endParaRPr/>
          </a:p>
          <a:p>
            <a:pPr marL="685800" marR="0" lvl="1" indent="-228600" algn="just" rtl="0">
              <a:spcBef>
                <a:spcPts val="0"/>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Program viruses</a:t>
            </a:r>
            <a:endParaRPr/>
          </a:p>
          <a:p>
            <a:pPr marL="685800" marR="0" lvl="1" indent="-228600" algn="just" rtl="0">
              <a:spcBef>
                <a:spcPts val="0"/>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Multipartite viruses</a:t>
            </a:r>
            <a:endParaRPr/>
          </a:p>
          <a:p>
            <a:pPr marL="685800" marR="0" lvl="1" indent="-228600" algn="just" rtl="0">
              <a:spcBef>
                <a:spcPts val="0"/>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Stealth viruses</a:t>
            </a:r>
            <a:endParaRPr/>
          </a:p>
          <a:p>
            <a:pPr marL="685800" marR="0" lvl="1" indent="-228600" algn="just" rtl="0">
              <a:spcBef>
                <a:spcPts val="0"/>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Polymorphic viruses</a:t>
            </a:r>
            <a:endParaRPr/>
          </a:p>
          <a:p>
            <a:pPr marL="685800" marR="0" lvl="1" indent="-228600" algn="just" rtl="0">
              <a:spcBef>
                <a:spcPts val="0"/>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Macro viruses</a:t>
            </a:r>
            <a:endParaRPr/>
          </a:p>
          <a:p>
            <a:pPr marL="685800" marR="0" lvl="1" indent="-228600" algn="just" rtl="0">
              <a:spcBef>
                <a:spcPts val="0"/>
              </a:spcBef>
              <a:spcAft>
                <a:spcPts val="0"/>
              </a:spcAft>
              <a:buClr>
                <a:schemeClr val="dk1"/>
              </a:buClr>
              <a:buSzPts val="1800"/>
              <a:buFont typeface="Arial"/>
              <a:buAutoNum type="arabicPeriod"/>
            </a:pPr>
            <a:r>
              <a:rPr lang="en-US" sz="1800" b="0" i="0" u="none" strike="noStrike" cap="none">
                <a:solidFill>
                  <a:schemeClr val="dk1"/>
                </a:solidFill>
                <a:latin typeface="Arial"/>
                <a:ea typeface="Arial"/>
                <a:cs typeface="Arial"/>
                <a:sym typeface="Arial"/>
              </a:rPr>
              <a:t>Active X and Java Control</a:t>
            </a:r>
            <a:endParaRPr/>
          </a:p>
          <a:p>
            <a:pPr marL="457200" marR="0" lvl="1" indent="0" algn="just" rtl="0">
              <a:spcBef>
                <a:spcPts val="0"/>
              </a:spcBef>
              <a:spcAft>
                <a:spcPts val="0"/>
              </a:spcAft>
              <a:buNone/>
            </a:pPr>
            <a:endParaRPr sz="1800" b="0" i="0" u="none" strike="noStrike" cap="none">
              <a:solidFill>
                <a:schemeClr val="dk1"/>
              </a:solidFill>
              <a:latin typeface="Arial"/>
              <a:ea typeface="Arial"/>
              <a:cs typeface="Arial"/>
              <a:sym typeface="Arial"/>
            </a:endParaRPr>
          </a:p>
          <a:p>
            <a:pPr marL="285750" marR="0" lvl="0" indent="-285750" algn="just"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A </a:t>
            </a:r>
            <a:r>
              <a:rPr lang="en-US" sz="1800" b="1">
                <a:solidFill>
                  <a:schemeClr val="dk1"/>
                </a:solidFill>
                <a:latin typeface="Arial"/>
                <a:ea typeface="Arial"/>
                <a:cs typeface="Arial"/>
                <a:sym typeface="Arial"/>
              </a:rPr>
              <a:t>computer worm </a:t>
            </a:r>
            <a:r>
              <a:rPr lang="en-US" sz="1800">
                <a:solidFill>
                  <a:schemeClr val="dk1"/>
                </a:solidFill>
                <a:latin typeface="Arial"/>
                <a:ea typeface="Arial"/>
                <a:cs typeface="Arial"/>
                <a:sym typeface="Arial"/>
              </a:rPr>
              <a:t>is a self-replicating malware computer program which uses a computer network to send copies of itself to other nodes (computers on the network) and it may do so without any user intervention</a:t>
            </a:r>
            <a:endParaRPr/>
          </a:p>
          <a:p>
            <a:pPr marL="0" marR="0" lvl="0" indent="0" algn="l" rtl="0">
              <a:spcBef>
                <a:spcPts val="0"/>
              </a:spcBef>
              <a:spcAft>
                <a:spcPts val="0"/>
              </a:spcAft>
              <a:buNone/>
            </a:pPr>
            <a:endParaRPr sz="400" b="1">
              <a:solidFill>
                <a:schemeClr val="dk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 name="Google Shape;266;p2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 name="Google Shape;267;p24"/>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How do Virus Spreads</a:t>
            </a:r>
            <a:endParaRPr/>
          </a:p>
        </p:txBody>
      </p:sp>
      <p:sp>
        <p:nvSpPr>
          <p:cNvPr id="268" name="Google Shape;268;p24"/>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269" name="Google Shape;269;p24"/>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270" name="Google Shape;270;p24"/>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271" name="Google Shape;271;p24"/>
          <p:cNvPicPr preferRelativeResize="0"/>
          <p:nvPr/>
        </p:nvPicPr>
        <p:blipFill rotWithShape="1">
          <a:blip r:embed="rId3">
            <a:alphaModFix/>
          </a:blip>
          <a:srcRect/>
          <a:stretch/>
        </p:blipFill>
        <p:spPr>
          <a:xfrm>
            <a:off x="2214021" y="1376076"/>
            <a:ext cx="7763958" cy="410584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 name="Google Shape;277;p2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 name="Google Shape;278;p25"/>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How do Virus Spreads</a:t>
            </a:r>
            <a:endParaRPr/>
          </a:p>
        </p:txBody>
      </p:sp>
      <p:sp>
        <p:nvSpPr>
          <p:cNvPr id="279" name="Google Shape;279;p25"/>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280" name="Google Shape;280;p25"/>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281" name="Google Shape;281;p25"/>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282" name="Google Shape;282;p25"/>
          <p:cNvPicPr preferRelativeResize="0"/>
          <p:nvPr/>
        </p:nvPicPr>
        <p:blipFill rotWithShape="1">
          <a:blip r:embed="rId3">
            <a:alphaModFix/>
          </a:blip>
          <a:srcRect/>
          <a:stretch/>
        </p:blipFill>
        <p:spPr>
          <a:xfrm>
            <a:off x="1828800" y="685800"/>
            <a:ext cx="8478433" cy="5172797"/>
          </a:xfrm>
          <a:prstGeom prst="rect">
            <a:avLst/>
          </a:prstGeom>
          <a:noFill/>
          <a:ln>
            <a:noFill/>
          </a:ln>
        </p:spPr>
      </p:pic>
      <p:sp>
        <p:nvSpPr>
          <p:cNvPr id="283" name="Google Shape;283;p25"/>
          <p:cNvSpPr txBox="1"/>
          <p:nvPr/>
        </p:nvSpPr>
        <p:spPr>
          <a:xfrm>
            <a:off x="4191000" y="5867400"/>
            <a:ext cx="43434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Fig : How Virus spread through Internet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 name="Google Shape;289;p2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 name="Google Shape;290;p26"/>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How do Virus Spreads</a:t>
            </a:r>
            <a:endParaRPr/>
          </a:p>
        </p:txBody>
      </p:sp>
      <p:sp>
        <p:nvSpPr>
          <p:cNvPr id="291" name="Google Shape;291;p26"/>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292" name="Google Shape;292;p26"/>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293" name="Google Shape;293;p26"/>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294" name="Google Shape;294;p26"/>
          <p:cNvSpPr txBox="1"/>
          <p:nvPr/>
        </p:nvSpPr>
        <p:spPr>
          <a:xfrm>
            <a:off x="3733800" y="5867400"/>
            <a:ext cx="57150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Fig : How Virus spread through stand alone system </a:t>
            </a:r>
            <a:endParaRPr/>
          </a:p>
        </p:txBody>
      </p:sp>
      <p:pic>
        <p:nvPicPr>
          <p:cNvPr id="295" name="Google Shape;295;p26"/>
          <p:cNvPicPr preferRelativeResize="0"/>
          <p:nvPr/>
        </p:nvPicPr>
        <p:blipFill rotWithShape="1">
          <a:blip r:embed="rId3">
            <a:alphaModFix/>
          </a:blip>
          <a:srcRect/>
          <a:stretch/>
        </p:blipFill>
        <p:spPr>
          <a:xfrm>
            <a:off x="2133600" y="990600"/>
            <a:ext cx="7887801" cy="443927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 name="Google Shape;301;p2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 name="Google Shape;302;p27"/>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How do Virus Spreads</a:t>
            </a:r>
            <a:endParaRPr/>
          </a:p>
        </p:txBody>
      </p:sp>
      <p:sp>
        <p:nvSpPr>
          <p:cNvPr id="303" name="Google Shape;303;p27"/>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304" name="Google Shape;304;p27"/>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305" name="Google Shape;305;p27"/>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306" name="Google Shape;306;p27"/>
          <p:cNvSpPr txBox="1"/>
          <p:nvPr/>
        </p:nvSpPr>
        <p:spPr>
          <a:xfrm>
            <a:off x="3733800" y="5867400"/>
            <a:ext cx="57150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Fig : How Virus spread through local networks </a:t>
            </a:r>
            <a:endParaRPr/>
          </a:p>
        </p:txBody>
      </p:sp>
      <p:pic>
        <p:nvPicPr>
          <p:cNvPr id="307" name="Google Shape;307;p27"/>
          <p:cNvPicPr preferRelativeResize="0"/>
          <p:nvPr/>
        </p:nvPicPr>
        <p:blipFill rotWithShape="1">
          <a:blip r:embed="rId3">
            <a:alphaModFix/>
          </a:blip>
          <a:srcRect/>
          <a:stretch/>
        </p:blipFill>
        <p:spPr>
          <a:xfrm>
            <a:off x="1837730" y="537759"/>
            <a:ext cx="8516539" cy="525344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2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 name="Google Shape;313;p2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 name="Google Shape;314;p28"/>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Types of Viruses</a:t>
            </a:r>
            <a:endParaRPr/>
          </a:p>
        </p:txBody>
      </p:sp>
      <p:sp>
        <p:nvSpPr>
          <p:cNvPr id="315" name="Google Shape;315;p28"/>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316" name="Google Shape;316;p28"/>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317" name="Google Shape;317;p28"/>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318" name="Google Shape;318;p28"/>
          <p:cNvSpPr txBox="1"/>
          <p:nvPr/>
        </p:nvSpPr>
        <p:spPr>
          <a:xfrm>
            <a:off x="457200" y="1143000"/>
            <a:ext cx="449580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Arial"/>
                <a:ea typeface="Arial"/>
                <a:cs typeface="Arial"/>
                <a:sym typeface="Arial"/>
              </a:rPr>
              <a:t>1. Boot Sector Viruses</a:t>
            </a:r>
            <a:endParaRPr/>
          </a:p>
        </p:txBody>
      </p:sp>
      <p:sp>
        <p:nvSpPr>
          <p:cNvPr id="319" name="Google Shape;319;p28"/>
          <p:cNvSpPr txBox="1"/>
          <p:nvPr/>
        </p:nvSpPr>
        <p:spPr>
          <a:xfrm>
            <a:off x="1371600" y="1905000"/>
            <a:ext cx="9677400" cy="3671005"/>
          </a:xfrm>
          <a:prstGeom prst="rect">
            <a:avLst/>
          </a:prstGeom>
          <a:noFill/>
          <a:ln>
            <a:noFill/>
          </a:ln>
        </p:spPr>
        <p:txBody>
          <a:bodyPr spcFirstLastPara="1" wrap="square" lIns="91425" tIns="45700" rIns="91425" bIns="45700" anchor="t" anchorCtr="0">
            <a:spAutoFit/>
          </a:bodyPr>
          <a:lstStyle/>
          <a:p>
            <a:pPr marL="285750" marR="0" lvl="0" indent="-285750" algn="l"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Infects the boot record.</a:t>
            </a:r>
            <a:endParaRPr/>
          </a:p>
          <a:p>
            <a:pPr marL="285750" marR="0" lvl="0" indent="-285750" algn="l"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Spreads when System is booted.</a:t>
            </a:r>
            <a:endParaRPr/>
          </a:p>
          <a:p>
            <a:pPr marL="285750" marR="0" lvl="0" indent="-285750" algn="l"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Gains control of machine before the virus detection tools can act .</a:t>
            </a:r>
            <a:endParaRPr/>
          </a:p>
          <a:p>
            <a:pPr marL="285750" marR="0" lvl="0" indent="-285750" algn="l"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Very hard to notice.</a:t>
            </a:r>
            <a:endParaRPr/>
          </a:p>
          <a:p>
            <a:pPr marL="285750" marR="0" lvl="0" indent="-285750" algn="l"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Carrier files: AUTOEXEC.BAT, CONFIG.SYS, IO.SYS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2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5" name="Google Shape;325;p2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6" name="Google Shape;326;p29"/>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Types of Viruses</a:t>
            </a:r>
            <a:endParaRPr/>
          </a:p>
        </p:txBody>
      </p:sp>
      <p:sp>
        <p:nvSpPr>
          <p:cNvPr id="327" name="Google Shape;327;p29"/>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328" name="Google Shape;328;p29"/>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329" name="Google Shape;329;p29"/>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330" name="Google Shape;330;p29"/>
          <p:cNvSpPr txBox="1"/>
          <p:nvPr/>
        </p:nvSpPr>
        <p:spPr>
          <a:xfrm>
            <a:off x="76200" y="1143000"/>
            <a:ext cx="449580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Arial"/>
                <a:ea typeface="Arial"/>
                <a:cs typeface="Arial"/>
                <a:sym typeface="Arial"/>
              </a:rPr>
              <a:t>2. Program Viruses</a:t>
            </a:r>
            <a:endParaRPr/>
          </a:p>
        </p:txBody>
      </p:sp>
      <p:sp>
        <p:nvSpPr>
          <p:cNvPr id="331" name="Google Shape;331;p29"/>
          <p:cNvSpPr txBox="1"/>
          <p:nvPr/>
        </p:nvSpPr>
        <p:spPr>
          <a:xfrm>
            <a:off x="152400" y="1752600"/>
            <a:ext cx="11811000" cy="2932341"/>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Infects executable program files such as .exe, .ovl, .drv, .bin, .com.</a:t>
            </a:r>
            <a:endParaRPr/>
          </a:p>
          <a:p>
            <a:pPr marL="285750" marR="0" lvl="0" indent="-285750" algn="just"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These programs are loaded in memory during execution, taking the virus with them.</a:t>
            </a:r>
            <a:endParaRPr/>
          </a:p>
          <a:p>
            <a:pPr marL="285750" marR="0" lvl="0" indent="-285750" algn="l"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Program virus becomes active in memory, making copies of itself and infecting files on disk.</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 name="Google Shape;337;p3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 name="Google Shape;338;p30"/>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Types of Viruses</a:t>
            </a:r>
            <a:endParaRPr/>
          </a:p>
        </p:txBody>
      </p:sp>
      <p:sp>
        <p:nvSpPr>
          <p:cNvPr id="339" name="Google Shape;339;p30"/>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340" name="Google Shape;340;p30"/>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341" name="Google Shape;341;p30"/>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342" name="Google Shape;342;p30"/>
          <p:cNvSpPr txBox="1"/>
          <p:nvPr/>
        </p:nvSpPr>
        <p:spPr>
          <a:xfrm>
            <a:off x="76200" y="1143000"/>
            <a:ext cx="449580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Arial"/>
                <a:ea typeface="Arial"/>
                <a:cs typeface="Arial"/>
                <a:sym typeface="Arial"/>
              </a:rPr>
              <a:t>3. Multipartite Viruses</a:t>
            </a:r>
            <a:endParaRPr/>
          </a:p>
        </p:txBody>
      </p:sp>
      <p:sp>
        <p:nvSpPr>
          <p:cNvPr id="343" name="Google Shape;343;p30"/>
          <p:cNvSpPr txBox="1"/>
          <p:nvPr/>
        </p:nvSpPr>
        <p:spPr>
          <a:xfrm>
            <a:off x="152400" y="1752600"/>
            <a:ext cx="11811000" cy="2932341"/>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It is a hybrid of a boot sector and program viruses. It infects program files along with the boot record when the infected program is active.</a:t>
            </a:r>
            <a:endParaRPr/>
          </a:p>
          <a:p>
            <a:pPr marL="285750" marR="0" lvl="0" indent="-285750" algn="just"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Victim’s local drive and other programs will be affected.</a:t>
            </a:r>
            <a:endParaRPr/>
          </a:p>
          <a:p>
            <a:pPr marL="0" marR="0" lvl="0" indent="0" algn="l" rtl="0">
              <a:lnSpc>
                <a:spcPct val="200000"/>
              </a:lnSpc>
              <a:spcBef>
                <a:spcPts val="0"/>
              </a:spcBef>
              <a:spcAft>
                <a:spcPts val="0"/>
              </a:spcAft>
              <a:buNone/>
            </a:pPr>
            <a:endParaRPr sz="2400">
              <a:solidFill>
                <a:schemeClr val="dk1"/>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 name="Google Shape;349;p3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 name="Google Shape;350;p31"/>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Types of Viruses</a:t>
            </a:r>
            <a:endParaRPr/>
          </a:p>
        </p:txBody>
      </p:sp>
      <p:sp>
        <p:nvSpPr>
          <p:cNvPr id="351" name="Google Shape;351;p31"/>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352" name="Google Shape;352;p31"/>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353" name="Google Shape;353;p31"/>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354" name="Google Shape;354;p31"/>
          <p:cNvSpPr txBox="1"/>
          <p:nvPr/>
        </p:nvSpPr>
        <p:spPr>
          <a:xfrm>
            <a:off x="76200" y="1143000"/>
            <a:ext cx="449580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Arial"/>
                <a:ea typeface="Arial"/>
                <a:cs typeface="Arial"/>
                <a:sym typeface="Arial"/>
              </a:rPr>
              <a:t>4. Stealth Viruses</a:t>
            </a:r>
            <a:endParaRPr/>
          </a:p>
        </p:txBody>
      </p:sp>
      <p:sp>
        <p:nvSpPr>
          <p:cNvPr id="355" name="Google Shape;355;p31"/>
          <p:cNvSpPr txBox="1"/>
          <p:nvPr/>
        </p:nvSpPr>
        <p:spPr>
          <a:xfrm>
            <a:off x="152400" y="1752600"/>
            <a:ext cx="11811000" cy="4409669"/>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Stealth virus uses can disguise itself ,so antivirus software cannot it.</a:t>
            </a:r>
            <a:endParaRPr/>
          </a:p>
          <a:p>
            <a:pPr marL="285750" marR="0" lvl="0" indent="-285750" algn="just"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These viruses attacks operating system processes and binds to files, disk partitions and boot sectors to avoid detection.</a:t>
            </a:r>
            <a:endParaRPr/>
          </a:p>
          <a:p>
            <a:pPr marL="285750" marR="0" lvl="0" indent="-285750" algn="just"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It alters its file size and conceals itself in the computer memory to remain in the system undetected.</a:t>
            </a:r>
            <a:endParaRPr/>
          </a:p>
          <a:p>
            <a:pPr marL="0" marR="0" lvl="0" indent="0" algn="l" rtl="0">
              <a:lnSpc>
                <a:spcPct val="200000"/>
              </a:lnSpc>
              <a:spcBef>
                <a:spcPts val="0"/>
              </a:spcBef>
              <a:spcAft>
                <a:spcPts val="0"/>
              </a:spcAft>
              <a:buNone/>
            </a:pPr>
            <a:endParaRPr sz="2400">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
        <p:cNvGrpSpPr/>
        <p:nvPr/>
      </p:nvGrpSpPr>
      <p:grpSpPr>
        <a:xfrm>
          <a:off x="0" y="0"/>
          <a:ext cx="0" cy="0"/>
          <a:chOff x="0" y="0"/>
          <a:chExt cx="0" cy="0"/>
        </a:xfrm>
      </p:grpSpPr>
      <p:sp>
        <p:nvSpPr>
          <p:cNvPr id="38" name="Google Shape;38;p5"/>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39" name="Google Shape;39;p5"/>
          <p:cNvSpPr txBox="1"/>
          <p:nvPr/>
        </p:nvSpPr>
        <p:spPr>
          <a:xfrm>
            <a:off x="0" y="6324599"/>
            <a:ext cx="12268200" cy="5334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endParaRPr sz="1800">
              <a:solidFill>
                <a:srgbClr val="FFFFFF"/>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40" name="Google Shape;40;p5"/>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41" name="Google Shape;41;p5"/>
          <p:cNvSpPr txBox="1"/>
          <p:nvPr/>
        </p:nvSpPr>
        <p:spPr>
          <a:xfrm>
            <a:off x="2209800" y="152401"/>
            <a:ext cx="68580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Types of Attacks</a:t>
            </a:r>
            <a:endParaRPr/>
          </a:p>
        </p:txBody>
      </p:sp>
      <p:sp>
        <p:nvSpPr>
          <p:cNvPr id="42" name="Google Shape;42;p5"/>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43" name="Google Shape;43;p5"/>
          <p:cNvSpPr txBox="1"/>
          <p:nvPr/>
        </p:nvSpPr>
        <p:spPr>
          <a:xfrm>
            <a:off x="1600200" y="1447800"/>
            <a:ext cx="7848600" cy="2246769"/>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Scareware:-</a:t>
            </a:r>
            <a:endParaRPr/>
          </a:p>
          <a:p>
            <a:pPr marL="285750" marR="0" lvl="0" indent="-158750" algn="l" rtl="0">
              <a:spcBef>
                <a:spcPts val="0"/>
              </a:spcBef>
              <a:spcAft>
                <a:spcPts val="0"/>
              </a:spcAft>
              <a:buClr>
                <a:schemeClr val="dk1"/>
              </a:buClr>
              <a:buSzPts val="2000"/>
              <a:buFont typeface="Noto Sans Symbols"/>
              <a:buNone/>
            </a:pPr>
            <a:endParaRPr sz="20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Malvertising</a:t>
            </a:r>
            <a:endParaRPr/>
          </a:p>
          <a:p>
            <a:pPr marL="285750" marR="0" lvl="0" indent="-158750" algn="l" rtl="0">
              <a:spcBef>
                <a:spcPts val="0"/>
              </a:spcBef>
              <a:spcAft>
                <a:spcPts val="0"/>
              </a:spcAft>
              <a:buClr>
                <a:schemeClr val="dk1"/>
              </a:buClr>
              <a:buSzPts val="2000"/>
              <a:buFont typeface="Noto Sans Symbols"/>
              <a:buNone/>
            </a:pPr>
            <a:endParaRPr sz="20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Clickjacking</a:t>
            </a:r>
            <a:endParaRPr/>
          </a:p>
          <a:p>
            <a:pPr marL="285750" marR="0" lvl="0" indent="-158750" algn="l" rtl="0">
              <a:spcBef>
                <a:spcPts val="0"/>
              </a:spcBef>
              <a:spcAft>
                <a:spcPts val="0"/>
              </a:spcAft>
              <a:buClr>
                <a:schemeClr val="dk1"/>
              </a:buClr>
              <a:buSzPts val="2000"/>
              <a:buFont typeface="Noto Sans Symbols"/>
              <a:buNone/>
            </a:pPr>
            <a:endParaRPr sz="20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Ransomware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 name="Google Shape;361;p3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 name="Google Shape;362;p32"/>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Types of Viruses-Polymorphic Viruses</a:t>
            </a:r>
            <a:endParaRPr/>
          </a:p>
        </p:txBody>
      </p:sp>
      <p:sp>
        <p:nvSpPr>
          <p:cNvPr id="363" name="Google Shape;363;p32"/>
          <p:cNvSpPr txBox="1"/>
          <p:nvPr/>
        </p:nvSpPr>
        <p:spPr>
          <a:xfrm>
            <a:off x="0" y="6400800"/>
            <a:ext cx="12192000" cy="4572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364" name="Google Shape;364;p32"/>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365" name="Google Shape;365;p32"/>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366" name="Google Shape;366;p32"/>
          <p:cNvSpPr txBox="1"/>
          <p:nvPr/>
        </p:nvSpPr>
        <p:spPr>
          <a:xfrm>
            <a:off x="152400" y="609600"/>
            <a:ext cx="11582400" cy="5892511"/>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Polymorphic virus is a complicated computer virus that changes its form as it propagates to avoid detection by antivirus.</a:t>
            </a:r>
            <a:endParaRPr/>
          </a:p>
          <a:p>
            <a:pPr marL="342900" marR="0" lvl="0" indent="-342900" algn="just" rtl="0">
              <a:lnSpc>
                <a:spcPct val="20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 It is a self-encrypting virus that pairs a mutation engine along with a self-propagating program code.</a:t>
            </a:r>
            <a:endParaRPr/>
          </a:p>
          <a:p>
            <a:pPr marL="342900" marR="0" lvl="0" indent="-342900" algn="just" rtl="0">
              <a:lnSpc>
                <a:spcPct val="200000"/>
              </a:lnSpc>
              <a:spcBef>
                <a:spcPts val="0"/>
              </a:spcBef>
              <a:spcAft>
                <a:spcPts val="0"/>
              </a:spcAft>
              <a:buClr>
                <a:srgbClr val="3D3D3D"/>
              </a:buClr>
              <a:buSzPts val="2400"/>
              <a:buFont typeface="Noto Sans Symbols"/>
              <a:buChar char="▪"/>
            </a:pPr>
            <a:r>
              <a:rPr lang="en-US" sz="2400">
                <a:solidFill>
                  <a:srgbClr val="3D3D3D"/>
                </a:solidFill>
                <a:latin typeface="Roboto"/>
                <a:ea typeface="Roboto"/>
                <a:cs typeface="Roboto"/>
                <a:sym typeface="Roboto"/>
              </a:rPr>
              <a:t>A</a:t>
            </a:r>
            <a:r>
              <a:rPr lang="en-US" sz="2400" b="0" i="0">
                <a:solidFill>
                  <a:srgbClr val="3D3D3D"/>
                </a:solidFill>
                <a:latin typeface="Roboto"/>
                <a:ea typeface="Roboto"/>
                <a:cs typeface="Roboto"/>
                <a:sym typeface="Roboto"/>
              </a:rPr>
              <a:t> polymorphic virus corrupts data and slows down system resources, sometimes leading to computer malfunctions like blue screen errors. </a:t>
            </a:r>
            <a:endParaRPr/>
          </a:p>
          <a:p>
            <a:pPr marL="342900" marR="0" lvl="0" indent="-342900" algn="just" rtl="0">
              <a:lnSpc>
                <a:spcPct val="200000"/>
              </a:lnSpc>
              <a:spcBef>
                <a:spcPts val="0"/>
              </a:spcBef>
              <a:spcAft>
                <a:spcPts val="0"/>
              </a:spcAft>
              <a:buClr>
                <a:srgbClr val="3D3D3D"/>
              </a:buClr>
              <a:buSzPts val="2400"/>
              <a:buFont typeface="Noto Sans Symbols"/>
              <a:buChar char="▪"/>
            </a:pPr>
            <a:r>
              <a:rPr lang="en-US" sz="2400">
                <a:solidFill>
                  <a:srgbClr val="3D3D3D"/>
                </a:solidFill>
                <a:latin typeface="Roboto"/>
                <a:ea typeface="Roboto"/>
                <a:cs typeface="Roboto"/>
                <a:sym typeface="Roboto"/>
              </a:rPr>
              <a:t>Polymorphic Generators are Dark Angel’s Multiple Encryptor(DAME), Darwinian Genetic Mutation Engine(DGME) etc..</a:t>
            </a:r>
            <a:endParaRPr sz="2400">
              <a:solidFill>
                <a:schemeClr val="dk1"/>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 name="Google Shape;372;p3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 name="Google Shape;373;p33"/>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Types of Viruses</a:t>
            </a:r>
            <a:endParaRPr/>
          </a:p>
        </p:txBody>
      </p:sp>
      <p:sp>
        <p:nvSpPr>
          <p:cNvPr id="374" name="Google Shape;374;p33"/>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375" name="Google Shape;375;p33"/>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376" name="Google Shape;376;p33"/>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377" name="Google Shape;377;p33"/>
          <p:cNvSpPr txBox="1"/>
          <p:nvPr/>
        </p:nvSpPr>
        <p:spPr>
          <a:xfrm>
            <a:off x="76200" y="1143000"/>
            <a:ext cx="449580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2000" b="1">
              <a:solidFill>
                <a:schemeClr val="dk1"/>
              </a:solidFill>
              <a:latin typeface="Arial"/>
              <a:ea typeface="Arial"/>
              <a:cs typeface="Arial"/>
              <a:sym typeface="Arial"/>
            </a:endParaRPr>
          </a:p>
        </p:txBody>
      </p:sp>
      <p:sp>
        <p:nvSpPr>
          <p:cNvPr id="378" name="Google Shape;378;p33"/>
          <p:cNvSpPr txBox="1"/>
          <p:nvPr/>
        </p:nvSpPr>
        <p:spPr>
          <a:xfrm>
            <a:off x="304800" y="914400"/>
            <a:ext cx="11811000" cy="4092018"/>
          </a:xfrm>
          <a:prstGeom prst="rect">
            <a:avLst/>
          </a:prstGeom>
          <a:noFill/>
          <a:ln>
            <a:noFill/>
          </a:ln>
        </p:spPr>
        <p:txBody>
          <a:bodyPr spcFirstLastPara="1" wrap="square" lIns="91425" tIns="45700" rIns="91425" bIns="45700" anchor="t" anchorCtr="0">
            <a:spAutoFit/>
          </a:bodyPr>
          <a:lstStyle/>
          <a:p>
            <a:pPr marL="0" marR="0" lvl="0" indent="0" algn="l" rtl="0">
              <a:lnSpc>
                <a:spcPct val="200000"/>
              </a:lnSpc>
              <a:spcBef>
                <a:spcPts val="0"/>
              </a:spcBef>
              <a:spcAft>
                <a:spcPts val="0"/>
              </a:spcAft>
              <a:buNone/>
            </a:pPr>
            <a:r>
              <a:rPr lang="en-US" sz="2400" b="1" u="sng">
                <a:solidFill>
                  <a:schemeClr val="dk1"/>
                </a:solidFill>
                <a:latin typeface="Arial"/>
                <a:ea typeface="Arial"/>
                <a:cs typeface="Arial"/>
                <a:sym typeface="Arial"/>
              </a:rPr>
              <a:t>Macroviruses</a:t>
            </a:r>
            <a:endParaRPr sz="2400" b="1" u="sng">
              <a:solidFill>
                <a:schemeClr val="dk1"/>
              </a:solidFill>
              <a:latin typeface="Arial"/>
              <a:ea typeface="Arial"/>
              <a:cs typeface="Arial"/>
              <a:sym typeface="Arial"/>
            </a:endParaRPr>
          </a:p>
          <a:p>
            <a:pPr marL="342900" marR="0" lvl="0" indent="-342900" algn="just" rtl="0">
              <a:lnSpc>
                <a:spcPct val="15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Many applications ,such MS word, MS Excel, support macros.</a:t>
            </a:r>
            <a:endParaRPr/>
          </a:p>
          <a:p>
            <a:pPr marL="342900" marR="0" lvl="0" indent="-342900" algn="just" rtl="0">
              <a:lnSpc>
                <a:spcPct val="150000"/>
              </a:lnSpc>
              <a:spcBef>
                <a:spcPts val="0"/>
              </a:spcBef>
              <a:spcAft>
                <a:spcPts val="0"/>
              </a:spcAft>
              <a:buClr>
                <a:srgbClr val="3D3D3D"/>
              </a:buClr>
              <a:buSzPts val="2400"/>
              <a:buFont typeface="Noto Sans Symbols"/>
              <a:buChar char="▪"/>
            </a:pPr>
            <a:r>
              <a:rPr lang="en-US" sz="2400" b="0" i="0">
                <a:solidFill>
                  <a:srgbClr val="3D3D3D"/>
                </a:solidFill>
                <a:latin typeface="Roboto"/>
                <a:ea typeface="Roboto"/>
                <a:cs typeface="Roboto"/>
                <a:sym typeface="Roboto"/>
              </a:rPr>
              <a:t>A macro virus operates by injecting its code into macros attached to the type of popular data files associated with office work, like Microsoft Word, Excel, or PowerPoint files. </a:t>
            </a:r>
            <a:endParaRPr/>
          </a:p>
          <a:p>
            <a:pPr marL="342900" marR="0" lvl="0" indent="-342900" algn="just" rtl="0">
              <a:lnSpc>
                <a:spcPct val="150000"/>
              </a:lnSpc>
              <a:spcBef>
                <a:spcPts val="0"/>
              </a:spcBef>
              <a:spcAft>
                <a:spcPts val="0"/>
              </a:spcAft>
              <a:buClr>
                <a:srgbClr val="3D3D3D"/>
              </a:buClr>
              <a:buSzPts val="2400"/>
              <a:buFont typeface="Noto Sans Symbols"/>
              <a:buChar char="▪"/>
            </a:pPr>
            <a:r>
              <a:rPr lang="en-US" sz="2400" b="0" i="0">
                <a:solidFill>
                  <a:srgbClr val="3D3D3D"/>
                </a:solidFill>
                <a:latin typeface="Roboto"/>
                <a:ea typeface="Roboto"/>
                <a:cs typeface="Roboto"/>
                <a:sym typeface="Roboto"/>
              </a:rPr>
              <a:t>A macro virus shares the traits of a typical computer virus. Like a regular computer virus, a macro virus needs human interaction to activate</a:t>
            </a:r>
            <a:endParaRPr sz="2400">
              <a:solidFill>
                <a:schemeClr val="dk1"/>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 name="Google Shape;384;p3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 name="Google Shape;385;p34"/>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Trojan Horse</a:t>
            </a:r>
            <a:endParaRPr/>
          </a:p>
        </p:txBody>
      </p:sp>
      <p:sp>
        <p:nvSpPr>
          <p:cNvPr id="386" name="Google Shape;386;p34"/>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387" name="Google Shape;387;p34"/>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388" name="Google Shape;388;p34"/>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389" name="Google Shape;389;p34"/>
          <p:cNvSpPr/>
          <p:nvPr/>
        </p:nvSpPr>
        <p:spPr>
          <a:xfrm>
            <a:off x="381000" y="580846"/>
            <a:ext cx="11734800" cy="575542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Trojan Horse is a program in which malicious or harmful code is contained inside apparently harmless programming or data in such a way that it can get control and cause harm. </a:t>
            </a:r>
            <a:endParaRPr/>
          </a:p>
          <a:p>
            <a:pPr marL="0" marR="0" lvl="0" indent="0" algn="l" rtl="0">
              <a:spcBef>
                <a:spcPts val="0"/>
              </a:spcBef>
              <a:spcAft>
                <a:spcPts val="0"/>
              </a:spcAft>
              <a:buNone/>
            </a:pPr>
            <a:endParaRPr sz="20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Trojans can get into the system in a number of ways, including from a web browser, via E-Mail or in a bundle with other software downloaded from the Internet. </a:t>
            </a:r>
            <a:endParaRPr/>
          </a:p>
          <a:p>
            <a:pPr marL="0" marR="0" lvl="0" indent="0" algn="l" rtl="0">
              <a:spcBef>
                <a:spcPts val="0"/>
              </a:spcBef>
              <a:spcAft>
                <a:spcPts val="0"/>
              </a:spcAft>
              <a:buNone/>
            </a:pPr>
            <a:endParaRPr sz="2000">
              <a:solidFill>
                <a:schemeClr val="dk1"/>
              </a:solidFill>
              <a:latin typeface="Arial"/>
              <a:ea typeface="Arial"/>
              <a:cs typeface="Arial"/>
              <a:sym typeface="Arial"/>
            </a:endParaRPr>
          </a:p>
          <a:p>
            <a:pPr marL="742950" marR="0" lvl="1" indent="-285750" algn="l" rtl="0">
              <a:spcBef>
                <a:spcPts val="0"/>
              </a:spcBef>
              <a:spcAft>
                <a:spcPts val="0"/>
              </a:spcAft>
              <a:buClr>
                <a:schemeClr val="dk1"/>
              </a:buClr>
              <a:buSzPts val="2000"/>
              <a:buFont typeface="Courier New"/>
              <a:buChar char="o"/>
            </a:pPr>
            <a:r>
              <a:rPr lang="en-US" sz="2000" b="0" i="0" u="none" strike="noStrike" cap="none">
                <a:solidFill>
                  <a:schemeClr val="dk1"/>
                </a:solidFill>
                <a:latin typeface="Arial"/>
                <a:ea typeface="Arial"/>
                <a:cs typeface="Arial"/>
                <a:sym typeface="Arial"/>
              </a:rPr>
              <a:t>Unlike viruses or worms, Trojans do not replicate themselves but they can be equally destructive. </a:t>
            </a:r>
            <a:endParaRPr/>
          </a:p>
          <a:p>
            <a:pPr marL="457200" marR="0" lvl="1" indent="0" algn="l" rtl="0">
              <a:spcBef>
                <a:spcPts val="0"/>
              </a:spcBef>
              <a:spcAft>
                <a:spcPts val="0"/>
              </a:spcAft>
              <a:buNone/>
            </a:pPr>
            <a:endParaRPr sz="2000" b="0" i="0" u="none" strike="noStrike" cap="none">
              <a:solidFill>
                <a:schemeClr val="dk1"/>
              </a:solidFill>
              <a:latin typeface="Arial"/>
              <a:ea typeface="Arial"/>
              <a:cs typeface="Arial"/>
              <a:sym typeface="Arial"/>
            </a:endParaRPr>
          </a:p>
          <a:p>
            <a:pPr marL="742950" marR="0" lvl="1" indent="-285750" algn="l" rtl="0">
              <a:spcBef>
                <a:spcPts val="0"/>
              </a:spcBef>
              <a:spcAft>
                <a:spcPts val="0"/>
              </a:spcAft>
              <a:buClr>
                <a:schemeClr val="dk1"/>
              </a:buClr>
              <a:buSzPts val="2000"/>
              <a:buFont typeface="Courier New"/>
              <a:buChar char="o"/>
            </a:pPr>
            <a:r>
              <a:rPr lang="en-US" sz="2000" b="0" i="0" u="none" strike="noStrike" cap="none">
                <a:solidFill>
                  <a:schemeClr val="dk1"/>
                </a:solidFill>
                <a:latin typeface="Arial"/>
                <a:ea typeface="Arial"/>
                <a:cs typeface="Arial"/>
                <a:sym typeface="Arial"/>
              </a:rPr>
              <a:t>On the surface, Trojans appear benign and harmless, but once the infected code is executed, Trojans kick in and perform malicious functions to harm the computer system without the user’s knowledge. </a:t>
            </a:r>
            <a:endParaRPr/>
          </a:p>
          <a:p>
            <a:pPr marL="457200" marR="0" lvl="1" indent="0" algn="l" rtl="0">
              <a:spcBef>
                <a:spcPts val="0"/>
              </a:spcBef>
              <a:spcAft>
                <a:spcPts val="0"/>
              </a:spcAft>
              <a:buNone/>
            </a:pPr>
            <a:endParaRPr sz="2000" b="0" i="0" u="none" strike="noStrike" cap="none">
              <a:solidFill>
                <a:schemeClr val="dk1"/>
              </a:solidFill>
              <a:latin typeface="Arial"/>
              <a:ea typeface="Arial"/>
              <a:cs typeface="Arial"/>
              <a:sym typeface="Arial"/>
            </a:endParaRPr>
          </a:p>
          <a:p>
            <a:pPr marL="457200" marR="0" lvl="1" indent="0" algn="l" rtl="0">
              <a:spcBef>
                <a:spcPts val="0"/>
              </a:spcBef>
              <a:spcAft>
                <a:spcPts val="0"/>
              </a:spcAft>
              <a:buNone/>
            </a:pPr>
            <a:endParaRPr sz="2000" b="0"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endParaRPr sz="2000">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 name="Google Shape;395;p3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 name="Google Shape;396;p35"/>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Backdoor</a:t>
            </a:r>
            <a:endParaRPr/>
          </a:p>
        </p:txBody>
      </p:sp>
      <p:sp>
        <p:nvSpPr>
          <p:cNvPr id="397" name="Google Shape;397;p35"/>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398" name="Google Shape;398;p35"/>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399" name="Google Shape;399;p35"/>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400" name="Google Shape;400;p35"/>
          <p:cNvSpPr/>
          <p:nvPr/>
        </p:nvSpPr>
        <p:spPr>
          <a:xfrm>
            <a:off x="152400" y="580846"/>
            <a:ext cx="11963400" cy="5693866"/>
          </a:xfrm>
          <a:prstGeom prst="rect">
            <a:avLst/>
          </a:prstGeom>
          <a:noFill/>
          <a:ln>
            <a:noFill/>
          </a:ln>
        </p:spPr>
        <p:txBody>
          <a:bodyPr spcFirstLastPara="1" wrap="square" lIns="91425" tIns="45700" rIns="91425" bIns="45700" anchor="t" anchorCtr="0">
            <a:noAutofit/>
          </a:bodyPr>
          <a:lstStyle/>
          <a:p>
            <a:pPr marL="457200" marR="0" lvl="1" indent="0" algn="l" rtl="0">
              <a:spcBef>
                <a:spcPts val="0"/>
              </a:spcBef>
              <a:spcAft>
                <a:spcPts val="0"/>
              </a:spcAft>
              <a:buNone/>
            </a:pPr>
            <a:endParaRPr sz="1600" b="0" i="0" u="none" strike="noStrike" cap="none">
              <a:solidFill>
                <a:schemeClr val="dk1"/>
              </a:solidFill>
              <a:latin typeface="Arial"/>
              <a:ea typeface="Arial"/>
              <a:cs typeface="Arial"/>
              <a:sym typeface="Arial"/>
            </a:endParaRPr>
          </a:p>
          <a:p>
            <a:pPr marL="457200" marR="0" lvl="0" indent="-457200" algn="just" rtl="0">
              <a:lnSpc>
                <a:spcPct val="15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A backdoor is a means of access to a computer program that bypasses security mechanisms. </a:t>
            </a:r>
            <a:endParaRPr/>
          </a:p>
          <a:p>
            <a:pPr marL="457200" marR="0" lvl="0" indent="-457200" algn="just" rtl="0">
              <a:lnSpc>
                <a:spcPct val="15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A programmer may sometimes install a backdoor so that the program can be accessed for troubleshooting or other purposes. </a:t>
            </a:r>
            <a:endParaRPr/>
          </a:p>
          <a:p>
            <a:pPr marL="457200" marR="0" lvl="0" indent="-457200" algn="just" rtl="0">
              <a:lnSpc>
                <a:spcPct val="15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An attacker often uses backdoors that they detect or install themselves as part of an exploit. </a:t>
            </a:r>
            <a:endParaRPr/>
          </a:p>
          <a:p>
            <a:pPr marL="457200" marR="0" lvl="0" indent="-457200" algn="just" rtl="0">
              <a:lnSpc>
                <a:spcPct val="150000"/>
              </a:lnSpc>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In some cases, a worm is designed to take advantage of a backdoor created by an earlier attack.</a:t>
            </a:r>
            <a:endParaRPr/>
          </a:p>
          <a:p>
            <a:pPr marL="457200" marR="0" lvl="0" indent="-279400" algn="l" rtl="0">
              <a:spcBef>
                <a:spcPts val="0"/>
              </a:spcBef>
              <a:spcAft>
                <a:spcPts val="0"/>
              </a:spcAft>
              <a:buClr>
                <a:schemeClr val="dk1"/>
              </a:buClr>
              <a:buSzPts val="2800"/>
              <a:buFont typeface="Noto Sans Symbols"/>
              <a:buNone/>
            </a:pPr>
            <a:endParaRPr sz="2800">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 name="Google Shape;406;p3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 name="Google Shape;407;p36"/>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What a Backdoor Does?</a:t>
            </a:r>
            <a:endParaRPr/>
          </a:p>
        </p:txBody>
      </p:sp>
      <p:sp>
        <p:nvSpPr>
          <p:cNvPr id="408" name="Google Shape;408;p36"/>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409" name="Google Shape;409;p36"/>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410" name="Google Shape;410;p36"/>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411" name="Google Shape;411;p36"/>
          <p:cNvSpPr/>
          <p:nvPr/>
        </p:nvSpPr>
        <p:spPr>
          <a:xfrm>
            <a:off x="152400" y="580846"/>
            <a:ext cx="11963400" cy="1785104"/>
          </a:xfrm>
          <a:prstGeom prst="rect">
            <a:avLst/>
          </a:prstGeom>
          <a:noFill/>
          <a:ln>
            <a:noFill/>
          </a:ln>
        </p:spPr>
        <p:txBody>
          <a:bodyPr spcFirstLastPara="1" wrap="square" lIns="91425" tIns="45700" rIns="91425" bIns="45700" anchor="t" anchorCtr="0">
            <a:noAutofit/>
          </a:bodyPr>
          <a:lstStyle/>
          <a:p>
            <a:pPr marL="457200" marR="0" lvl="1" indent="0" algn="l" rtl="0">
              <a:spcBef>
                <a:spcPts val="0"/>
              </a:spcBef>
              <a:spcAft>
                <a:spcPts val="0"/>
              </a:spcAft>
              <a:buNone/>
            </a:pPr>
            <a:endParaRPr sz="1600" b="0" i="0" u="none" strike="noStrike" cap="none">
              <a:solidFill>
                <a:schemeClr val="dk1"/>
              </a:solidFill>
              <a:latin typeface="Arial"/>
              <a:ea typeface="Arial"/>
              <a:cs typeface="Arial"/>
              <a:sym typeface="Arial"/>
            </a:endParaRPr>
          </a:p>
          <a:p>
            <a:pPr marL="457200" marR="0" lvl="1" indent="0" algn="l" rtl="0">
              <a:spcBef>
                <a:spcPts val="0"/>
              </a:spcBef>
              <a:spcAft>
                <a:spcPts val="0"/>
              </a:spcAft>
              <a:buNone/>
            </a:pPr>
            <a:endParaRPr sz="1600" b="0"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457200" marR="0" lvl="0" indent="-279400" algn="l" rtl="0">
              <a:spcBef>
                <a:spcPts val="0"/>
              </a:spcBef>
              <a:spcAft>
                <a:spcPts val="0"/>
              </a:spcAft>
              <a:buClr>
                <a:schemeClr val="dk1"/>
              </a:buClr>
              <a:buSzPts val="2800"/>
              <a:buFont typeface="Noto Sans Symbols"/>
              <a:buNone/>
            </a:pPr>
            <a:endParaRPr sz="2800">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p:txBody>
      </p:sp>
      <p:sp>
        <p:nvSpPr>
          <p:cNvPr id="412" name="Google Shape;412;p36"/>
          <p:cNvSpPr txBox="1"/>
          <p:nvPr/>
        </p:nvSpPr>
        <p:spPr>
          <a:xfrm>
            <a:off x="304800" y="609600"/>
            <a:ext cx="11430000" cy="587853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It allows an attacker to create, delete, rename, copy or edit any file, execute any commands, or change system settings.</a:t>
            </a:r>
            <a:endParaRPr/>
          </a:p>
          <a:p>
            <a:pPr marL="285750" marR="0" lvl="0" indent="-158750" algn="l" rtl="0">
              <a:spcBef>
                <a:spcPts val="0"/>
              </a:spcBef>
              <a:spcAft>
                <a:spcPts val="0"/>
              </a:spcAft>
              <a:buClr>
                <a:schemeClr val="dk1"/>
              </a:buClr>
              <a:buSzPts val="2000"/>
              <a:buFont typeface="Noto Sans Symbols"/>
              <a:buNone/>
            </a:pPr>
            <a:endParaRPr sz="20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Install arbitrary software and parasites.</a:t>
            </a:r>
            <a:endParaRPr/>
          </a:p>
          <a:p>
            <a:pPr marL="285750" marR="0" lvl="0" indent="-158750" algn="l" rtl="0">
              <a:spcBef>
                <a:spcPts val="0"/>
              </a:spcBef>
              <a:spcAft>
                <a:spcPts val="0"/>
              </a:spcAft>
              <a:buClr>
                <a:schemeClr val="dk1"/>
              </a:buClr>
              <a:buSzPts val="2000"/>
              <a:buFont typeface="Noto Sans Symbols"/>
              <a:buNone/>
            </a:pPr>
            <a:endParaRPr sz="20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It allows the attacker to control computer hardware devices, modify related settings, and shut down and restart a computer without the user’s permission.</a:t>
            </a:r>
            <a:endParaRPr/>
          </a:p>
          <a:p>
            <a:pPr marL="285750" marR="0" lvl="0" indent="-158750" algn="l" rtl="0">
              <a:spcBef>
                <a:spcPts val="0"/>
              </a:spcBef>
              <a:spcAft>
                <a:spcPts val="0"/>
              </a:spcAft>
              <a:buClr>
                <a:schemeClr val="dk1"/>
              </a:buClr>
              <a:buSzPts val="2000"/>
              <a:buFont typeface="Noto Sans Symbols"/>
              <a:buNone/>
            </a:pPr>
            <a:endParaRPr sz="20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It steals all sensitive personal information, valuable documents, passwords, and login IDs and also tracks web browsing habits.</a:t>
            </a:r>
            <a:endParaRPr/>
          </a:p>
          <a:p>
            <a:pPr marL="285750" marR="0" lvl="0" indent="-158750" algn="l" rtl="0">
              <a:spcBef>
                <a:spcPts val="0"/>
              </a:spcBef>
              <a:spcAft>
                <a:spcPts val="0"/>
              </a:spcAft>
              <a:buClr>
                <a:schemeClr val="dk1"/>
              </a:buClr>
              <a:buSzPts val="2000"/>
              <a:buFont typeface="Noto Sans Symbols"/>
              <a:buNone/>
            </a:pPr>
            <a:endParaRPr sz="20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It installs a hidden FTP server that can be used by malicious persons for various illegal purposes.</a:t>
            </a:r>
            <a:endParaRPr/>
          </a:p>
          <a:p>
            <a:pPr marL="285750" marR="0" lvl="0" indent="-158750" algn="l" rtl="0">
              <a:spcBef>
                <a:spcPts val="0"/>
              </a:spcBef>
              <a:spcAft>
                <a:spcPts val="0"/>
              </a:spcAft>
              <a:buClr>
                <a:schemeClr val="dk1"/>
              </a:buClr>
              <a:buSzPts val="2000"/>
              <a:buFont typeface="Noto Sans Symbols"/>
              <a:buNone/>
            </a:pPr>
            <a:endParaRPr sz="20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It degrades internet connection speeds, and overall performance, decreases system security and causes software inability</a:t>
            </a:r>
            <a:r>
              <a:rPr lang="en-US" sz="2400">
                <a:solidFill>
                  <a:schemeClr val="dk1"/>
                </a:solidFill>
                <a:latin typeface="Arial"/>
                <a:ea typeface="Arial"/>
                <a:cs typeface="Arial"/>
                <a:sym typeface="Arial"/>
              </a:rPr>
              <a:t>.</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3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 name="Google Shape;418;p3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 name="Google Shape;419;p37"/>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Examples of Backdoor Trojans</a:t>
            </a:r>
            <a:endParaRPr/>
          </a:p>
        </p:txBody>
      </p:sp>
      <p:sp>
        <p:nvSpPr>
          <p:cNvPr id="420" name="Google Shape;420;p37"/>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421" name="Google Shape;421;p37"/>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422" name="Google Shape;422;p37"/>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423" name="Google Shape;423;p37"/>
          <p:cNvSpPr/>
          <p:nvPr/>
        </p:nvSpPr>
        <p:spPr>
          <a:xfrm>
            <a:off x="152400" y="580846"/>
            <a:ext cx="11963400" cy="1785104"/>
          </a:xfrm>
          <a:prstGeom prst="rect">
            <a:avLst/>
          </a:prstGeom>
          <a:noFill/>
          <a:ln>
            <a:noFill/>
          </a:ln>
        </p:spPr>
        <p:txBody>
          <a:bodyPr spcFirstLastPara="1" wrap="square" lIns="91425" tIns="45700" rIns="91425" bIns="45700" anchor="t" anchorCtr="0">
            <a:noAutofit/>
          </a:bodyPr>
          <a:lstStyle/>
          <a:p>
            <a:pPr marL="457200" marR="0" lvl="1" indent="0" algn="l" rtl="0">
              <a:spcBef>
                <a:spcPts val="0"/>
              </a:spcBef>
              <a:spcAft>
                <a:spcPts val="0"/>
              </a:spcAft>
              <a:buNone/>
            </a:pPr>
            <a:endParaRPr sz="1600" b="0" i="0" u="none" strike="noStrike" cap="none">
              <a:solidFill>
                <a:schemeClr val="dk1"/>
              </a:solidFill>
              <a:latin typeface="Arial"/>
              <a:ea typeface="Arial"/>
              <a:cs typeface="Arial"/>
              <a:sym typeface="Arial"/>
            </a:endParaRPr>
          </a:p>
          <a:p>
            <a:pPr marL="457200" marR="0" lvl="1" indent="0" algn="l" rtl="0">
              <a:spcBef>
                <a:spcPts val="0"/>
              </a:spcBef>
              <a:spcAft>
                <a:spcPts val="0"/>
              </a:spcAft>
              <a:buNone/>
            </a:pPr>
            <a:endParaRPr sz="1600" b="0"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457200" marR="0" lvl="0" indent="-279400" algn="l" rtl="0">
              <a:spcBef>
                <a:spcPts val="0"/>
              </a:spcBef>
              <a:spcAft>
                <a:spcPts val="0"/>
              </a:spcAft>
              <a:buClr>
                <a:schemeClr val="dk1"/>
              </a:buClr>
              <a:buSzPts val="2800"/>
              <a:buFont typeface="Noto Sans Symbols"/>
              <a:buNone/>
            </a:pPr>
            <a:endParaRPr sz="2800">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p:txBody>
      </p:sp>
      <p:sp>
        <p:nvSpPr>
          <p:cNvPr id="424" name="Google Shape;424;p37"/>
          <p:cNvSpPr txBox="1"/>
          <p:nvPr/>
        </p:nvSpPr>
        <p:spPr>
          <a:xfrm>
            <a:off x="457200" y="1066800"/>
            <a:ext cx="11430000" cy="286232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highlight>
                  <a:srgbClr val="FFFF00"/>
                </a:highlight>
                <a:latin typeface="Arial"/>
                <a:ea typeface="Arial"/>
                <a:cs typeface="Arial"/>
                <a:sym typeface="Arial"/>
              </a:rPr>
              <a:t>Back Orifice</a:t>
            </a:r>
            <a:endParaRPr dirty="0">
              <a:highlight>
                <a:srgbClr val="FFFF00"/>
              </a:highlight>
            </a:endParaRPr>
          </a:p>
          <a:p>
            <a:pPr marL="285750" marR="0" lvl="0" indent="-171450" algn="l" rtl="0">
              <a:spcBef>
                <a:spcPts val="0"/>
              </a:spcBef>
              <a:spcAft>
                <a:spcPts val="0"/>
              </a:spcAft>
              <a:buClr>
                <a:schemeClr val="dk1"/>
              </a:buClr>
              <a:buSzPts val="1800"/>
              <a:buFont typeface="Noto Sans Symbols"/>
              <a:buNone/>
            </a:pPr>
            <a:endParaRPr sz="1800"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latin typeface="Arial"/>
                <a:ea typeface="Arial"/>
                <a:cs typeface="Arial"/>
                <a:sym typeface="Arial"/>
              </a:rPr>
              <a:t>Bifrost</a:t>
            </a:r>
            <a:endParaRPr dirty="0"/>
          </a:p>
          <a:p>
            <a:pPr marL="285750" marR="0" lvl="0" indent="-171450" algn="l" rtl="0">
              <a:spcBef>
                <a:spcPts val="0"/>
              </a:spcBef>
              <a:spcAft>
                <a:spcPts val="0"/>
              </a:spcAft>
              <a:buClr>
                <a:schemeClr val="dk1"/>
              </a:buClr>
              <a:buSzPts val="1800"/>
              <a:buFont typeface="Noto Sans Symbols"/>
              <a:buNone/>
            </a:pPr>
            <a:endParaRPr sz="1800"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highlight>
                  <a:srgbClr val="FFFF00"/>
                </a:highlight>
                <a:latin typeface="Arial"/>
                <a:ea typeface="Arial"/>
                <a:cs typeface="Arial"/>
                <a:sym typeface="Arial"/>
              </a:rPr>
              <a:t>SAP Backdoors</a:t>
            </a:r>
            <a:endParaRPr dirty="0">
              <a:highlight>
                <a:srgbClr val="FFFF00"/>
              </a:highlight>
            </a:endParaRPr>
          </a:p>
          <a:p>
            <a:pPr marL="285750" marR="0" lvl="0" indent="-171450" algn="l" rtl="0">
              <a:spcBef>
                <a:spcPts val="0"/>
              </a:spcBef>
              <a:spcAft>
                <a:spcPts val="0"/>
              </a:spcAft>
              <a:buClr>
                <a:schemeClr val="dk1"/>
              </a:buClr>
              <a:buSzPts val="1800"/>
              <a:buFont typeface="Noto Sans Symbols"/>
              <a:buNone/>
            </a:pPr>
            <a:endParaRPr sz="1800"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dirty="0" err="1">
                <a:solidFill>
                  <a:schemeClr val="dk1"/>
                </a:solidFill>
                <a:latin typeface="Arial"/>
                <a:ea typeface="Arial"/>
                <a:cs typeface="Arial"/>
                <a:sym typeface="Arial"/>
              </a:rPr>
              <a:t>Onapsis</a:t>
            </a:r>
            <a:r>
              <a:rPr lang="en-US" sz="1800" dirty="0">
                <a:solidFill>
                  <a:schemeClr val="dk1"/>
                </a:solidFill>
                <a:latin typeface="Arial"/>
                <a:ea typeface="Arial"/>
                <a:cs typeface="Arial"/>
                <a:sym typeface="Arial"/>
              </a:rPr>
              <a:t> </a:t>
            </a:r>
            <a:r>
              <a:rPr lang="en-US" sz="1800" dirty="0" err="1">
                <a:solidFill>
                  <a:schemeClr val="dk1"/>
                </a:solidFill>
                <a:latin typeface="Arial"/>
                <a:ea typeface="Arial"/>
                <a:cs typeface="Arial"/>
                <a:sym typeface="Arial"/>
              </a:rPr>
              <a:t>Bizploit</a:t>
            </a:r>
            <a:endParaRPr sz="1800" dirty="0">
              <a:solidFill>
                <a:schemeClr val="dk1"/>
              </a:solidFill>
              <a:latin typeface="Arial"/>
              <a:ea typeface="Arial"/>
              <a:cs typeface="Arial"/>
              <a:sym typeface="Arial"/>
            </a:endParaRPr>
          </a:p>
          <a:p>
            <a:pPr marL="285750" marR="0" lvl="0" indent="-171450" algn="l" rtl="0">
              <a:spcBef>
                <a:spcPts val="0"/>
              </a:spcBef>
              <a:spcAft>
                <a:spcPts val="0"/>
              </a:spcAft>
              <a:buClr>
                <a:schemeClr val="dk1"/>
              </a:buClr>
              <a:buSzPts val="1800"/>
              <a:buFont typeface="Noto Sans Symbols"/>
              <a:buNone/>
            </a:pPr>
            <a:endParaRPr sz="1800" dirty="0">
              <a:solidFill>
                <a:schemeClr val="dk1"/>
              </a:solidFill>
              <a:latin typeface="Arial"/>
              <a:ea typeface="Arial"/>
              <a:cs typeface="Arial"/>
              <a:sym typeface="Arial"/>
            </a:endParaRPr>
          </a:p>
          <a:p>
            <a:pPr marL="285750" marR="0" lvl="0" indent="-171450" algn="l" rtl="0">
              <a:spcBef>
                <a:spcPts val="0"/>
              </a:spcBef>
              <a:spcAft>
                <a:spcPts val="0"/>
              </a:spcAft>
              <a:buClr>
                <a:schemeClr val="dk1"/>
              </a:buClr>
              <a:buSzPts val="1800"/>
              <a:buFont typeface="Noto Sans Symbols"/>
              <a:buNone/>
            </a:pPr>
            <a:endParaRPr sz="1800" dirty="0">
              <a:solidFill>
                <a:schemeClr val="dk1"/>
              </a:solidFill>
              <a:latin typeface="Arial"/>
              <a:ea typeface="Arial"/>
              <a:cs typeface="Arial"/>
              <a:sym typeface="Arial"/>
            </a:endParaRPr>
          </a:p>
          <a:p>
            <a:pPr marL="0" marR="0" lvl="0" indent="0" algn="l" rtl="0">
              <a:spcBef>
                <a:spcPts val="0"/>
              </a:spcBef>
              <a:spcAft>
                <a:spcPts val="0"/>
              </a:spcAft>
              <a:buNone/>
            </a:pPr>
            <a:endParaRPr sz="1800" dirty="0">
              <a:solidFill>
                <a:schemeClr val="dk1"/>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3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 name="Google Shape;430;p3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 name="Google Shape;431;p38"/>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How to Protect from Trojan Horses and Backdoors</a:t>
            </a:r>
            <a:endParaRPr/>
          </a:p>
        </p:txBody>
      </p:sp>
      <p:sp>
        <p:nvSpPr>
          <p:cNvPr id="432" name="Google Shape;432;p38"/>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433" name="Google Shape;433;p38"/>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434" name="Google Shape;434;p38"/>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435" name="Google Shape;435;p38"/>
          <p:cNvSpPr/>
          <p:nvPr/>
        </p:nvSpPr>
        <p:spPr>
          <a:xfrm>
            <a:off x="381000" y="580846"/>
            <a:ext cx="11734800" cy="357020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742950" marR="0" lvl="1" indent="-285750" algn="l" rtl="0">
              <a:lnSpc>
                <a:spcPct val="200000"/>
              </a:lnSpc>
              <a:spcBef>
                <a:spcPts val="0"/>
              </a:spcBef>
              <a:spcAft>
                <a:spcPts val="0"/>
              </a:spcAft>
              <a:buClr>
                <a:schemeClr val="dk1"/>
              </a:buClr>
              <a:buSzPts val="2400"/>
              <a:buFont typeface="Noto Sans Symbols"/>
              <a:buChar char="▪"/>
            </a:pPr>
            <a:r>
              <a:rPr lang="en-US" sz="2400" b="0" i="0" u="none" strike="noStrike" cap="none">
                <a:solidFill>
                  <a:schemeClr val="dk1"/>
                </a:solidFill>
                <a:latin typeface="Arial"/>
                <a:ea typeface="Arial"/>
                <a:cs typeface="Arial"/>
                <a:sym typeface="Arial"/>
              </a:rPr>
              <a:t>Stay away from suspect websites/weblinks</a:t>
            </a:r>
            <a:endParaRPr/>
          </a:p>
          <a:p>
            <a:pPr marL="742950" marR="0" lvl="1" indent="-285750" algn="l" rtl="0">
              <a:lnSpc>
                <a:spcPct val="200000"/>
              </a:lnSpc>
              <a:spcBef>
                <a:spcPts val="0"/>
              </a:spcBef>
              <a:spcAft>
                <a:spcPts val="0"/>
              </a:spcAft>
              <a:buClr>
                <a:schemeClr val="dk1"/>
              </a:buClr>
              <a:buSzPts val="2400"/>
              <a:buFont typeface="Noto Sans Symbols"/>
              <a:buChar char="▪"/>
            </a:pPr>
            <a:r>
              <a:rPr lang="en-US" sz="2400" b="0" i="0" u="none" strike="noStrike" cap="none">
                <a:solidFill>
                  <a:schemeClr val="dk1"/>
                </a:solidFill>
                <a:latin typeface="Arial"/>
                <a:ea typeface="Arial"/>
                <a:cs typeface="Arial"/>
                <a:sym typeface="Arial"/>
              </a:rPr>
              <a:t>Surf on the Web cautiously</a:t>
            </a:r>
            <a:endParaRPr/>
          </a:p>
          <a:p>
            <a:pPr marL="742950" marR="0" lvl="1" indent="-285750" algn="l" rtl="0">
              <a:lnSpc>
                <a:spcPct val="200000"/>
              </a:lnSpc>
              <a:spcBef>
                <a:spcPts val="0"/>
              </a:spcBef>
              <a:spcAft>
                <a:spcPts val="0"/>
              </a:spcAft>
              <a:buClr>
                <a:schemeClr val="dk1"/>
              </a:buClr>
              <a:buSzPts val="2400"/>
              <a:buFont typeface="Noto Sans Symbols"/>
              <a:buChar char="▪"/>
            </a:pPr>
            <a:r>
              <a:rPr lang="en-US" sz="2400" b="0" i="0" u="none" strike="noStrike" cap="none">
                <a:solidFill>
                  <a:schemeClr val="dk1"/>
                </a:solidFill>
                <a:latin typeface="Arial"/>
                <a:ea typeface="Arial"/>
                <a:cs typeface="Arial"/>
                <a:sym typeface="Arial"/>
              </a:rPr>
              <a:t>Install antivirus/Trojan remover software</a:t>
            </a:r>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3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 name="Google Shape;441;p3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 name="Google Shape;442;p39"/>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Steganography</a:t>
            </a:r>
            <a:endParaRPr/>
          </a:p>
        </p:txBody>
      </p:sp>
      <p:sp>
        <p:nvSpPr>
          <p:cNvPr id="443" name="Google Shape;443;p39"/>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444" name="Google Shape;444;p39"/>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445" name="Google Shape;445;p39"/>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446" name="Google Shape;446;p39"/>
          <p:cNvSpPr txBox="1"/>
          <p:nvPr/>
        </p:nvSpPr>
        <p:spPr>
          <a:xfrm>
            <a:off x="533400" y="914400"/>
            <a:ext cx="11125200" cy="3785611"/>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200000"/>
              </a:lnSpc>
              <a:spcBef>
                <a:spcPts val="0"/>
              </a:spcBef>
              <a:spcAft>
                <a:spcPts val="0"/>
              </a:spcAft>
              <a:buClr>
                <a:srgbClr val="51565E"/>
              </a:buClr>
              <a:buSzPts val="2000"/>
              <a:buFont typeface="Noto Sans Symbols"/>
              <a:buChar char="▪"/>
            </a:pPr>
            <a:r>
              <a:rPr lang="en-US" sz="2000" b="0" i="0" dirty="0">
                <a:solidFill>
                  <a:srgbClr val="51565E"/>
                </a:solidFill>
                <a:latin typeface="Roboto"/>
                <a:ea typeface="Roboto"/>
                <a:cs typeface="Roboto"/>
                <a:sym typeface="Roboto"/>
              </a:rPr>
              <a:t>The steganography technique involves </a:t>
            </a:r>
            <a:r>
              <a:rPr lang="en-US" sz="2000" b="0" i="0" dirty="0">
                <a:solidFill>
                  <a:srgbClr val="51565E"/>
                </a:solidFill>
                <a:highlight>
                  <a:srgbClr val="FFFF00"/>
                </a:highlight>
                <a:latin typeface="Roboto"/>
                <a:ea typeface="Roboto"/>
                <a:cs typeface="Roboto"/>
                <a:sym typeface="Roboto"/>
              </a:rPr>
              <a:t>hiding sensitive information within an ordinary, non-secret file or message so that it will not be detected</a:t>
            </a:r>
            <a:r>
              <a:rPr lang="en-US" sz="2000" b="0" i="0" dirty="0">
                <a:solidFill>
                  <a:srgbClr val="51565E"/>
                </a:solidFill>
                <a:latin typeface="Roboto"/>
                <a:ea typeface="Roboto"/>
                <a:cs typeface="Roboto"/>
                <a:sym typeface="Roboto"/>
              </a:rPr>
              <a:t>.</a:t>
            </a:r>
            <a:endParaRPr dirty="0"/>
          </a:p>
          <a:p>
            <a:pPr marL="285750" marR="0" lvl="0" indent="-285750" algn="just" rtl="0">
              <a:lnSpc>
                <a:spcPct val="200000"/>
              </a:lnSpc>
              <a:spcBef>
                <a:spcPts val="0"/>
              </a:spcBef>
              <a:spcAft>
                <a:spcPts val="0"/>
              </a:spcAft>
              <a:buClr>
                <a:srgbClr val="51565E"/>
              </a:buClr>
              <a:buSzPts val="2000"/>
              <a:buFont typeface="Noto Sans Symbols"/>
              <a:buChar char="▪"/>
            </a:pPr>
            <a:r>
              <a:rPr lang="en-US" sz="2000" b="0" i="0" dirty="0">
                <a:solidFill>
                  <a:srgbClr val="51565E"/>
                </a:solidFill>
                <a:latin typeface="Roboto"/>
                <a:ea typeface="Roboto"/>
                <a:cs typeface="Roboto"/>
                <a:sym typeface="Roboto"/>
              </a:rPr>
              <a:t>The sensitive information will then be extracted from the ordinary file or message at its destination, thus avoiding detection.</a:t>
            </a:r>
            <a:endParaRPr dirty="0"/>
          </a:p>
          <a:p>
            <a:pPr marL="285750" marR="0" lvl="0" indent="-285750" algn="just" rtl="0">
              <a:lnSpc>
                <a:spcPct val="200000"/>
              </a:lnSpc>
              <a:spcBef>
                <a:spcPts val="0"/>
              </a:spcBef>
              <a:spcAft>
                <a:spcPts val="0"/>
              </a:spcAft>
              <a:buClr>
                <a:srgbClr val="51565E"/>
              </a:buClr>
              <a:buSzPts val="2000"/>
              <a:buFont typeface="Noto Sans Symbols"/>
              <a:buChar char="▪"/>
            </a:pPr>
            <a:r>
              <a:rPr lang="en-US" sz="2000" b="0" i="0" dirty="0">
                <a:solidFill>
                  <a:srgbClr val="51565E"/>
                </a:solidFill>
                <a:latin typeface="Roboto"/>
                <a:ea typeface="Roboto"/>
                <a:cs typeface="Roboto"/>
                <a:sym typeface="Roboto"/>
              </a:rPr>
              <a:t>Steganography is an additional step that can be used in conjunction with encryption in order to conceal or protect data.</a:t>
            </a:r>
            <a:endParaRPr sz="2000" dirty="0">
              <a:solidFill>
                <a:schemeClr val="dk1"/>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4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 name="Google Shape;452;p4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 name="Google Shape;453;p40"/>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Different Types of Steganography</a:t>
            </a:r>
            <a:endParaRPr/>
          </a:p>
        </p:txBody>
      </p:sp>
      <p:sp>
        <p:nvSpPr>
          <p:cNvPr id="454" name="Google Shape;454;p40"/>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455" name="Google Shape;455;p40"/>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456" name="Google Shape;456;p40"/>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457" name="Google Shape;457;p40"/>
          <p:cNvSpPr txBox="1"/>
          <p:nvPr/>
        </p:nvSpPr>
        <p:spPr>
          <a:xfrm>
            <a:off x="533400" y="914400"/>
            <a:ext cx="11125200" cy="3074624"/>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200000"/>
              </a:lnSpc>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Text Steganography</a:t>
            </a:r>
            <a:endParaRPr/>
          </a:p>
          <a:p>
            <a:pPr marL="285750" marR="0" lvl="0" indent="-285750" algn="just" rtl="0">
              <a:lnSpc>
                <a:spcPct val="200000"/>
              </a:lnSpc>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Image Steganography</a:t>
            </a:r>
            <a:endParaRPr/>
          </a:p>
          <a:p>
            <a:pPr marL="285750" marR="0" lvl="0" indent="-285750" algn="just" rtl="0">
              <a:lnSpc>
                <a:spcPct val="200000"/>
              </a:lnSpc>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Audio Steganography</a:t>
            </a:r>
            <a:endParaRPr/>
          </a:p>
          <a:p>
            <a:pPr marL="285750" marR="0" lvl="0" indent="-285750" algn="just" rtl="0">
              <a:lnSpc>
                <a:spcPct val="200000"/>
              </a:lnSpc>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Video Steganography</a:t>
            </a:r>
            <a:endParaRPr/>
          </a:p>
          <a:p>
            <a:pPr marL="285750" marR="0" lvl="0" indent="-285750" algn="just" rtl="0">
              <a:lnSpc>
                <a:spcPct val="200000"/>
              </a:lnSpc>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Network or Protocol Steganography</a:t>
            </a:r>
            <a:endParaRPr/>
          </a:p>
        </p:txBody>
      </p:sp>
      <p:pic>
        <p:nvPicPr>
          <p:cNvPr id="458" name="Google Shape;458;p40"/>
          <p:cNvPicPr preferRelativeResize="0"/>
          <p:nvPr/>
        </p:nvPicPr>
        <p:blipFill rotWithShape="1">
          <a:blip r:embed="rId3">
            <a:alphaModFix/>
          </a:blip>
          <a:srcRect/>
          <a:stretch/>
        </p:blipFill>
        <p:spPr>
          <a:xfrm>
            <a:off x="5867400" y="914400"/>
            <a:ext cx="4887007" cy="34290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4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 name="Google Shape;464;p4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 name="Google Shape;465;p41"/>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Steganography</a:t>
            </a:r>
            <a:endParaRPr/>
          </a:p>
        </p:txBody>
      </p:sp>
      <p:sp>
        <p:nvSpPr>
          <p:cNvPr id="466" name="Google Shape;466;p41"/>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467" name="Google Shape;467;p41"/>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468" name="Google Shape;468;p41"/>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469" name="Google Shape;469;p41"/>
          <p:cNvPicPr preferRelativeResize="0"/>
          <p:nvPr/>
        </p:nvPicPr>
        <p:blipFill rotWithShape="1">
          <a:blip r:embed="rId3">
            <a:alphaModFix/>
          </a:blip>
          <a:srcRect/>
          <a:stretch/>
        </p:blipFill>
        <p:spPr>
          <a:xfrm>
            <a:off x="990600" y="832463"/>
            <a:ext cx="9829800" cy="443035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Google Shape;48;p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 name="Google Shape;49;p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 name="Google Shape;50;p6"/>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51" name="Google Shape;51;p6"/>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52" name="Google Shape;52;p6"/>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53" name="Google Shape;53;p6"/>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Proxy Server</a:t>
            </a:r>
            <a:endParaRPr/>
          </a:p>
        </p:txBody>
      </p:sp>
      <p:sp>
        <p:nvSpPr>
          <p:cNvPr id="54" name="Google Shape;54;p6"/>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55" name="Google Shape;55;p6"/>
          <p:cNvPicPr preferRelativeResize="0"/>
          <p:nvPr/>
        </p:nvPicPr>
        <p:blipFill rotWithShape="1">
          <a:blip r:embed="rId3">
            <a:alphaModFix/>
          </a:blip>
          <a:srcRect/>
          <a:stretch/>
        </p:blipFill>
        <p:spPr>
          <a:xfrm>
            <a:off x="1828801" y="1032670"/>
            <a:ext cx="7787178" cy="4373044"/>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4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 name="Google Shape;475;p4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 name="Google Shape;476;p42"/>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Steganography Examples</a:t>
            </a:r>
            <a:endParaRPr/>
          </a:p>
        </p:txBody>
      </p:sp>
      <p:sp>
        <p:nvSpPr>
          <p:cNvPr id="477" name="Google Shape;477;p42"/>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478" name="Google Shape;478;p42"/>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479" name="Google Shape;479;p42"/>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480" name="Google Shape;480;p42"/>
          <p:cNvSpPr txBox="1"/>
          <p:nvPr/>
        </p:nvSpPr>
        <p:spPr>
          <a:xfrm>
            <a:off x="381000" y="1219200"/>
            <a:ext cx="11353800" cy="4247317"/>
          </a:xfrm>
          <a:prstGeom prst="rect">
            <a:avLst/>
          </a:prstGeom>
          <a:noFill/>
          <a:ln>
            <a:noFill/>
          </a:ln>
        </p:spPr>
        <p:txBody>
          <a:bodyPr spcFirstLastPara="1" wrap="square" lIns="91425" tIns="45700" rIns="91425" bIns="45700" anchor="t" anchorCtr="0">
            <a:spAutoFit/>
          </a:bodyPr>
          <a:lstStyle/>
          <a:p>
            <a:pPr marL="285750" marR="0" lvl="0" indent="-285750" algn="l" rtl="0">
              <a:lnSpc>
                <a:spcPct val="200000"/>
              </a:lnSpc>
              <a:spcBef>
                <a:spcPts val="0"/>
              </a:spcBef>
              <a:spcAft>
                <a:spcPts val="0"/>
              </a:spcAft>
              <a:buClr>
                <a:srgbClr val="51565E"/>
              </a:buClr>
              <a:buSzPts val="1800"/>
              <a:buFont typeface="Noto Sans Symbols"/>
              <a:buChar char="▪"/>
            </a:pPr>
            <a:r>
              <a:rPr lang="en-US" sz="1800" b="0" i="0">
                <a:solidFill>
                  <a:srgbClr val="51565E"/>
                </a:solidFill>
                <a:latin typeface="Roboto"/>
                <a:ea typeface="Roboto"/>
                <a:cs typeface="Roboto"/>
                <a:sym typeface="Roboto"/>
              </a:rPr>
              <a:t>Writing with invisible ink</a:t>
            </a:r>
            <a:endParaRPr/>
          </a:p>
          <a:p>
            <a:pPr marL="285750" marR="0" lvl="0" indent="-285750" algn="l" rtl="0">
              <a:lnSpc>
                <a:spcPct val="200000"/>
              </a:lnSpc>
              <a:spcBef>
                <a:spcPts val="0"/>
              </a:spcBef>
              <a:spcAft>
                <a:spcPts val="0"/>
              </a:spcAft>
              <a:buClr>
                <a:srgbClr val="51565E"/>
              </a:buClr>
              <a:buSzPts val="1800"/>
              <a:buFont typeface="Noto Sans Symbols"/>
              <a:buChar char="▪"/>
            </a:pPr>
            <a:r>
              <a:rPr lang="en-US" sz="1800" b="0" i="0">
                <a:solidFill>
                  <a:srgbClr val="51565E"/>
                </a:solidFill>
                <a:latin typeface="Roboto"/>
                <a:ea typeface="Roboto"/>
                <a:cs typeface="Roboto"/>
                <a:sym typeface="Roboto"/>
              </a:rPr>
              <a:t>Embedding text in a picture (like an artist hiding their initials in a painting they’ve done)</a:t>
            </a:r>
            <a:endParaRPr/>
          </a:p>
          <a:p>
            <a:pPr marL="285750" marR="0" lvl="0" indent="-285750" algn="l" rtl="0">
              <a:lnSpc>
                <a:spcPct val="200000"/>
              </a:lnSpc>
              <a:spcBef>
                <a:spcPts val="0"/>
              </a:spcBef>
              <a:spcAft>
                <a:spcPts val="0"/>
              </a:spcAft>
              <a:buClr>
                <a:srgbClr val="51565E"/>
              </a:buClr>
              <a:buSzPts val="1800"/>
              <a:buFont typeface="Noto Sans Symbols"/>
              <a:buChar char="▪"/>
            </a:pPr>
            <a:r>
              <a:rPr lang="en-US" sz="1800" b="0" i="0">
                <a:solidFill>
                  <a:srgbClr val="51565E"/>
                </a:solidFill>
                <a:latin typeface="Roboto"/>
                <a:ea typeface="Roboto"/>
                <a:cs typeface="Roboto"/>
                <a:sym typeface="Roboto"/>
              </a:rPr>
              <a:t>Backward masking a message in an audio file (remember those stories of evil messages recorded backward on rock and roll records?)</a:t>
            </a:r>
            <a:endParaRPr/>
          </a:p>
          <a:p>
            <a:pPr marL="285750" marR="0" lvl="0" indent="-285750" algn="l" rtl="0">
              <a:lnSpc>
                <a:spcPct val="200000"/>
              </a:lnSpc>
              <a:spcBef>
                <a:spcPts val="0"/>
              </a:spcBef>
              <a:spcAft>
                <a:spcPts val="0"/>
              </a:spcAft>
              <a:buClr>
                <a:srgbClr val="51565E"/>
              </a:buClr>
              <a:buSzPts val="1800"/>
              <a:buFont typeface="Noto Sans Symbols"/>
              <a:buChar char="▪"/>
            </a:pPr>
            <a:r>
              <a:rPr lang="en-US" sz="1800" b="0" i="0">
                <a:solidFill>
                  <a:srgbClr val="51565E"/>
                </a:solidFill>
                <a:latin typeface="Roboto"/>
                <a:ea typeface="Roboto"/>
                <a:cs typeface="Roboto"/>
                <a:sym typeface="Roboto"/>
              </a:rPr>
              <a:t>Concealing information in either metadata or within a file header</a:t>
            </a:r>
            <a:endParaRPr/>
          </a:p>
          <a:p>
            <a:pPr marL="285750" marR="0" lvl="0" indent="-285750" algn="l" rtl="0">
              <a:lnSpc>
                <a:spcPct val="200000"/>
              </a:lnSpc>
              <a:spcBef>
                <a:spcPts val="0"/>
              </a:spcBef>
              <a:spcAft>
                <a:spcPts val="0"/>
              </a:spcAft>
              <a:buClr>
                <a:srgbClr val="51565E"/>
              </a:buClr>
              <a:buSzPts val="1800"/>
              <a:buFont typeface="Noto Sans Symbols"/>
              <a:buChar char="▪"/>
            </a:pPr>
            <a:r>
              <a:rPr lang="en-US" sz="1800" b="0" i="0">
                <a:solidFill>
                  <a:srgbClr val="51565E"/>
                </a:solidFill>
                <a:latin typeface="Roboto"/>
                <a:ea typeface="Roboto"/>
                <a:cs typeface="Roboto"/>
                <a:sym typeface="Roboto"/>
              </a:rPr>
              <a:t>Hiding an image in a video, viewable only if the video is played at a particular frame rate</a:t>
            </a:r>
            <a:endParaRPr/>
          </a:p>
          <a:p>
            <a:pPr marL="285750" marR="0" lvl="0" indent="-285750" algn="l" rtl="0">
              <a:lnSpc>
                <a:spcPct val="200000"/>
              </a:lnSpc>
              <a:spcBef>
                <a:spcPts val="0"/>
              </a:spcBef>
              <a:spcAft>
                <a:spcPts val="0"/>
              </a:spcAft>
              <a:buClr>
                <a:srgbClr val="51565E"/>
              </a:buClr>
              <a:buSzPts val="1800"/>
              <a:buFont typeface="Noto Sans Symbols"/>
              <a:buChar char="▪"/>
            </a:pPr>
            <a:r>
              <a:rPr lang="en-US" sz="1800" b="0" i="0">
                <a:solidFill>
                  <a:srgbClr val="51565E"/>
                </a:solidFill>
                <a:latin typeface="Roboto"/>
                <a:ea typeface="Roboto"/>
                <a:cs typeface="Roboto"/>
                <a:sym typeface="Roboto"/>
              </a:rPr>
              <a:t>Embedding a secret message in either the green, blue, or red channels of an RRB image</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4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 name="Google Shape;486;p4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 name="Google Shape;487;p43"/>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Difference between Steganography and Cryptography</a:t>
            </a:r>
            <a:endParaRPr/>
          </a:p>
        </p:txBody>
      </p:sp>
      <p:sp>
        <p:nvSpPr>
          <p:cNvPr id="488" name="Google Shape;488;p43"/>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489" name="Google Shape;489;p43"/>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490" name="Google Shape;490;p43"/>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491" name="Google Shape;491;p43"/>
          <p:cNvPicPr preferRelativeResize="0"/>
          <p:nvPr/>
        </p:nvPicPr>
        <p:blipFill rotWithShape="1">
          <a:blip r:embed="rId3">
            <a:alphaModFix/>
          </a:blip>
          <a:srcRect/>
          <a:stretch/>
        </p:blipFill>
        <p:spPr>
          <a:xfrm>
            <a:off x="1320133" y="887616"/>
            <a:ext cx="9271667" cy="4827384"/>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 name="Google Shape;497;p4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 name="Google Shape;498;p44"/>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How Steganography is different from obufuscation?</a:t>
            </a:r>
            <a:endParaRPr/>
          </a:p>
        </p:txBody>
      </p:sp>
      <p:sp>
        <p:nvSpPr>
          <p:cNvPr id="499" name="Google Shape;499;p44"/>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500" name="Google Shape;500;p44"/>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501" name="Google Shape;501;p44"/>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502" name="Google Shape;502;p44"/>
          <p:cNvSpPr txBox="1"/>
          <p:nvPr/>
        </p:nvSpPr>
        <p:spPr>
          <a:xfrm>
            <a:off x="457200" y="1066800"/>
            <a:ext cx="11430000" cy="2862282"/>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200000"/>
              </a:lnSpc>
              <a:spcBef>
                <a:spcPts val="0"/>
              </a:spcBef>
              <a:spcAft>
                <a:spcPts val="0"/>
              </a:spcAft>
              <a:buClr>
                <a:srgbClr val="51565E"/>
              </a:buClr>
              <a:buSzPts val="1800"/>
              <a:buFont typeface="Noto Sans Symbols"/>
              <a:buChar char="▪"/>
            </a:pPr>
            <a:r>
              <a:rPr lang="en-US" sz="1800" b="0" i="0" dirty="0">
                <a:solidFill>
                  <a:srgbClr val="51565E"/>
                </a:solidFill>
                <a:latin typeface="Roboto"/>
                <a:ea typeface="Roboto"/>
                <a:cs typeface="Roboto"/>
                <a:sym typeface="Roboto"/>
              </a:rPr>
              <a:t>Obfuscation deliberately makes the </a:t>
            </a:r>
            <a:r>
              <a:rPr lang="en-US" sz="1800" b="0" i="0" dirty="0">
                <a:solidFill>
                  <a:srgbClr val="51565E"/>
                </a:solidFill>
                <a:highlight>
                  <a:srgbClr val="FFFF00"/>
                </a:highlight>
                <a:latin typeface="Roboto"/>
                <a:ea typeface="Roboto"/>
                <a:cs typeface="Roboto"/>
                <a:sym typeface="Roboto"/>
              </a:rPr>
              <a:t>message hard to interpret, read, or decod</a:t>
            </a:r>
            <a:r>
              <a:rPr lang="en-US" sz="1800" b="0" i="0" dirty="0">
                <a:solidFill>
                  <a:srgbClr val="51565E"/>
                </a:solidFill>
                <a:latin typeface="Roboto"/>
                <a:ea typeface="Roboto"/>
                <a:cs typeface="Roboto"/>
                <a:sym typeface="Roboto"/>
              </a:rPr>
              <a:t>e. </a:t>
            </a:r>
            <a:endParaRPr dirty="0"/>
          </a:p>
          <a:p>
            <a:pPr marL="285750" marR="0" lvl="0" indent="-285750" algn="just" rtl="0">
              <a:lnSpc>
                <a:spcPct val="200000"/>
              </a:lnSpc>
              <a:spcBef>
                <a:spcPts val="0"/>
              </a:spcBef>
              <a:spcAft>
                <a:spcPts val="0"/>
              </a:spcAft>
              <a:buClr>
                <a:srgbClr val="51565E"/>
              </a:buClr>
              <a:buSzPts val="1800"/>
              <a:buFont typeface="Noto Sans Symbols"/>
              <a:buChar char="▪"/>
            </a:pPr>
            <a:r>
              <a:rPr lang="en-US" sz="1800" b="0" i="0" dirty="0">
                <a:solidFill>
                  <a:srgbClr val="51565E"/>
                </a:solidFill>
                <a:latin typeface="Roboto"/>
                <a:ea typeface="Roboto"/>
                <a:cs typeface="Roboto"/>
                <a:sym typeface="Roboto"/>
              </a:rPr>
              <a:t>Cyber-security professionals employ obfuscation to protect sensitive information such as programming codes.</a:t>
            </a:r>
            <a:endParaRPr dirty="0"/>
          </a:p>
          <a:p>
            <a:pPr marL="285750" marR="0" lvl="0" indent="-285750" algn="just" rtl="0">
              <a:lnSpc>
                <a:spcPct val="200000"/>
              </a:lnSpc>
              <a:spcBef>
                <a:spcPts val="0"/>
              </a:spcBef>
              <a:spcAft>
                <a:spcPts val="0"/>
              </a:spcAft>
              <a:buClr>
                <a:srgbClr val="51565E"/>
              </a:buClr>
              <a:buSzPts val="1800"/>
              <a:buFont typeface="Noto Sans Symbols"/>
              <a:buChar char="▪"/>
            </a:pPr>
            <a:r>
              <a:rPr lang="en-US" sz="1800" b="0" i="0" dirty="0">
                <a:solidFill>
                  <a:srgbClr val="51565E"/>
                </a:solidFill>
                <a:latin typeface="Roboto"/>
                <a:ea typeface="Roboto"/>
                <a:cs typeface="Roboto"/>
                <a:sym typeface="Roboto"/>
              </a:rPr>
              <a:t>The process makes it difficult for hackers to read the codes in the first place, which in turn prevents them from exploiting the data. </a:t>
            </a:r>
            <a:endParaRPr sz="1800" dirty="0">
              <a:solidFill>
                <a:schemeClr val="dk1"/>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4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 name="Google Shape;508;p4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 name="Google Shape;509;p45"/>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Steganography Techniques</a:t>
            </a:r>
            <a:endParaRPr/>
          </a:p>
        </p:txBody>
      </p:sp>
      <p:sp>
        <p:nvSpPr>
          <p:cNvPr id="510" name="Google Shape;510;p45"/>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511" name="Google Shape;511;p45"/>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512" name="Google Shape;512;p45"/>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513" name="Google Shape;513;p45"/>
          <p:cNvSpPr txBox="1"/>
          <p:nvPr/>
        </p:nvSpPr>
        <p:spPr>
          <a:xfrm>
            <a:off x="1447800" y="1143000"/>
            <a:ext cx="5257800" cy="1668405"/>
          </a:xfrm>
          <a:prstGeom prst="rect">
            <a:avLst/>
          </a:prstGeom>
          <a:noFill/>
          <a:ln>
            <a:noFill/>
          </a:ln>
        </p:spPr>
        <p:txBody>
          <a:bodyPr spcFirstLastPara="1" wrap="square" lIns="91425" tIns="45700" rIns="91425" bIns="45700" anchor="t" anchorCtr="0">
            <a:spAutoFit/>
          </a:bodyPr>
          <a:lstStyle/>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Secure Cover Selection</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Least Significant Bit</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Palette Based Technique</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4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 name="Google Shape;519;p4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 name="Google Shape;520;p46"/>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Steganography Tools</a:t>
            </a:r>
            <a:endParaRPr/>
          </a:p>
        </p:txBody>
      </p:sp>
      <p:sp>
        <p:nvSpPr>
          <p:cNvPr id="521" name="Google Shape;521;p46"/>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522" name="Google Shape;522;p46"/>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523" name="Google Shape;523;p46"/>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524" name="Google Shape;524;p46"/>
          <p:cNvSpPr txBox="1"/>
          <p:nvPr/>
        </p:nvSpPr>
        <p:spPr>
          <a:xfrm>
            <a:off x="304800" y="1219200"/>
            <a:ext cx="11201400" cy="3970318"/>
          </a:xfrm>
          <a:prstGeom prst="rect">
            <a:avLst/>
          </a:prstGeom>
          <a:noFill/>
          <a:ln>
            <a:noFill/>
          </a:ln>
        </p:spPr>
        <p:txBody>
          <a:bodyPr spcFirstLastPara="1" wrap="square" lIns="91425" tIns="45700" rIns="91425" bIns="45700" anchor="t" anchorCtr="0">
            <a:spAutoFit/>
          </a:bodyPr>
          <a:lstStyle/>
          <a:p>
            <a:pPr marL="0" marR="0" lvl="0" indent="-114300" algn="l" rtl="0">
              <a:spcBef>
                <a:spcPts val="0"/>
              </a:spcBef>
              <a:spcAft>
                <a:spcPts val="0"/>
              </a:spcAft>
              <a:buClr>
                <a:srgbClr val="51565E"/>
              </a:buClr>
              <a:buSzPts val="1800"/>
              <a:buFont typeface="Arial"/>
              <a:buChar char="•"/>
            </a:pPr>
            <a:r>
              <a:rPr lang="en-US" sz="1800" b="1" i="0" dirty="0" err="1">
                <a:solidFill>
                  <a:srgbClr val="51565E"/>
                </a:solidFill>
                <a:highlight>
                  <a:srgbClr val="FFFF00"/>
                </a:highlight>
                <a:latin typeface="Roboto"/>
                <a:ea typeface="Roboto"/>
                <a:cs typeface="Roboto"/>
                <a:sym typeface="Roboto"/>
              </a:rPr>
              <a:t>Steghide</a:t>
            </a:r>
            <a:r>
              <a:rPr lang="en-US" sz="1800" b="0" i="0" dirty="0">
                <a:solidFill>
                  <a:srgbClr val="51565E"/>
                </a:solidFill>
                <a:highlight>
                  <a:srgbClr val="FFFF00"/>
                </a:highlight>
                <a:latin typeface="Roboto"/>
                <a:ea typeface="Roboto"/>
                <a:cs typeface="Roboto"/>
                <a:sym typeface="Roboto"/>
              </a:rPr>
              <a:t>: </a:t>
            </a:r>
            <a:r>
              <a:rPr lang="en-US" sz="1800" b="0" i="0" dirty="0" err="1">
                <a:solidFill>
                  <a:srgbClr val="51565E"/>
                </a:solidFill>
                <a:highlight>
                  <a:srgbClr val="FFFF00"/>
                </a:highlight>
                <a:latin typeface="Roboto"/>
                <a:ea typeface="Roboto"/>
                <a:cs typeface="Roboto"/>
                <a:sym typeface="Roboto"/>
              </a:rPr>
              <a:t>Steghide</a:t>
            </a:r>
            <a:r>
              <a:rPr lang="en-US" sz="1800" b="0" i="0" dirty="0">
                <a:solidFill>
                  <a:srgbClr val="51565E"/>
                </a:solidFill>
                <a:highlight>
                  <a:srgbClr val="FFFF00"/>
                </a:highlight>
                <a:latin typeface="Roboto"/>
                <a:ea typeface="Roboto"/>
                <a:cs typeface="Roboto"/>
                <a:sym typeface="Roboto"/>
              </a:rPr>
              <a:t> is a free tool that uses steganography to conceal information in other files, such as media or text.</a:t>
            </a:r>
            <a:endParaRPr dirty="0">
              <a:highlight>
                <a:srgbClr val="FFFF00"/>
              </a:highlight>
            </a:endParaRPr>
          </a:p>
          <a:p>
            <a:pPr marL="0" marR="0" lvl="0" indent="0" algn="l" rtl="0">
              <a:spcBef>
                <a:spcPts val="0"/>
              </a:spcBef>
              <a:spcAft>
                <a:spcPts val="0"/>
              </a:spcAft>
              <a:buClr>
                <a:schemeClr val="dk1"/>
              </a:buClr>
              <a:buSzPts val="1800"/>
              <a:buFont typeface="Arial"/>
              <a:buNone/>
            </a:pPr>
            <a:endParaRPr sz="1800" b="0" i="0" dirty="0">
              <a:solidFill>
                <a:srgbClr val="51565E"/>
              </a:solidFill>
              <a:highlight>
                <a:srgbClr val="FFFF00"/>
              </a:highlight>
              <a:latin typeface="Roboto"/>
              <a:ea typeface="Roboto"/>
              <a:cs typeface="Roboto"/>
              <a:sym typeface="Roboto"/>
            </a:endParaRPr>
          </a:p>
          <a:p>
            <a:pPr marL="0" marR="0" lvl="0" indent="-114300" algn="l" rtl="0">
              <a:spcBef>
                <a:spcPts val="0"/>
              </a:spcBef>
              <a:spcAft>
                <a:spcPts val="0"/>
              </a:spcAft>
              <a:buClr>
                <a:srgbClr val="51565E"/>
              </a:buClr>
              <a:buSzPts val="1800"/>
              <a:buFont typeface="Arial"/>
              <a:buChar char="•"/>
            </a:pPr>
            <a:r>
              <a:rPr lang="en-US" sz="1800" b="1" i="0" dirty="0" err="1">
                <a:solidFill>
                  <a:srgbClr val="51565E"/>
                </a:solidFill>
                <a:highlight>
                  <a:srgbClr val="FFFF00"/>
                </a:highlight>
                <a:latin typeface="Roboto"/>
                <a:ea typeface="Roboto"/>
                <a:cs typeface="Roboto"/>
                <a:sym typeface="Roboto"/>
              </a:rPr>
              <a:t>Stegosuite</a:t>
            </a:r>
            <a:r>
              <a:rPr lang="en-US" sz="1800" b="0" i="0" dirty="0">
                <a:solidFill>
                  <a:srgbClr val="51565E"/>
                </a:solidFill>
                <a:highlight>
                  <a:srgbClr val="FFFF00"/>
                </a:highlight>
                <a:latin typeface="Roboto"/>
                <a:ea typeface="Roboto"/>
                <a:cs typeface="Roboto"/>
                <a:sym typeface="Roboto"/>
              </a:rPr>
              <a:t>: It is a Java-based, free steganography tool. </a:t>
            </a:r>
            <a:r>
              <a:rPr lang="en-US" sz="1800" b="0" i="0" dirty="0" err="1">
                <a:solidFill>
                  <a:srgbClr val="51565E"/>
                </a:solidFill>
                <a:highlight>
                  <a:srgbClr val="FFFF00"/>
                </a:highlight>
                <a:latin typeface="Roboto"/>
                <a:ea typeface="Roboto"/>
                <a:cs typeface="Roboto"/>
                <a:sym typeface="Roboto"/>
              </a:rPr>
              <a:t>Stegosuite</a:t>
            </a:r>
            <a:r>
              <a:rPr lang="en-US" sz="1800" b="0" i="0" dirty="0">
                <a:solidFill>
                  <a:srgbClr val="51565E"/>
                </a:solidFill>
                <a:highlight>
                  <a:srgbClr val="FFFF00"/>
                </a:highlight>
                <a:latin typeface="Roboto"/>
                <a:ea typeface="Roboto"/>
                <a:cs typeface="Roboto"/>
                <a:sym typeface="Roboto"/>
              </a:rPr>
              <a:t> makes it simple to obfuscate data in pictures for covert purposes.</a:t>
            </a:r>
            <a:endParaRPr dirty="0">
              <a:highlight>
                <a:srgbClr val="FFFF00"/>
              </a:highlight>
            </a:endParaRPr>
          </a:p>
          <a:p>
            <a:pPr marL="0" marR="0" lvl="0" indent="0" algn="l" rtl="0">
              <a:spcBef>
                <a:spcPts val="0"/>
              </a:spcBef>
              <a:spcAft>
                <a:spcPts val="0"/>
              </a:spcAft>
              <a:buClr>
                <a:schemeClr val="dk1"/>
              </a:buClr>
              <a:buSzPts val="1800"/>
              <a:buFont typeface="Arial"/>
              <a:buNone/>
            </a:pPr>
            <a:endParaRPr sz="1800" b="0" i="0" dirty="0">
              <a:solidFill>
                <a:srgbClr val="51565E"/>
              </a:solidFill>
              <a:latin typeface="Roboto"/>
              <a:ea typeface="Roboto"/>
              <a:cs typeface="Roboto"/>
              <a:sym typeface="Roboto"/>
            </a:endParaRPr>
          </a:p>
          <a:p>
            <a:pPr marL="0" marR="0" lvl="0" indent="-114300" algn="l" rtl="0">
              <a:spcBef>
                <a:spcPts val="0"/>
              </a:spcBef>
              <a:spcAft>
                <a:spcPts val="0"/>
              </a:spcAft>
              <a:buClr>
                <a:srgbClr val="51565E"/>
              </a:buClr>
              <a:buSzPts val="1800"/>
              <a:buFont typeface="Arial"/>
              <a:buChar char="•"/>
            </a:pPr>
            <a:r>
              <a:rPr lang="en-US" sz="1800" b="1" i="0" dirty="0" err="1">
                <a:solidFill>
                  <a:srgbClr val="51565E"/>
                </a:solidFill>
                <a:highlight>
                  <a:srgbClr val="FFFF00"/>
                </a:highlight>
                <a:latin typeface="Roboto"/>
                <a:ea typeface="Roboto"/>
                <a:cs typeface="Roboto"/>
                <a:sym typeface="Roboto"/>
              </a:rPr>
              <a:t>OpenPuff</a:t>
            </a:r>
            <a:r>
              <a:rPr lang="en-US" sz="1800" b="0" i="0" dirty="0">
                <a:solidFill>
                  <a:srgbClr val="51565E"/>
                </a:solidFill>
                <a:highlight>
                  <a:srgbClr val="FFFF00"/>
                </a:highlight>
                <a:latin typeface="Roboto"/>
                <a:ea typeface="Roboto"/>
                <a:cs typeface="Roboto"/>
                <a:sym typeface="Roboto"/>
              </a:rPr>
              <a:t>: It is a high-quality steganographic tool that allows you to conceal data in other media types like images, videos, and Flash animations.</a:t>
            </a:r>
            <a:endParaRPr dirty="0">
              <a:highlight>
                <a:srgbClr val="FFFF00"/>
              </a:highlight>
            </a:endParaRPr>
          </a:p>
          <a:p>
            <a:pPr marL="0" marR="0" lvl="0" indent="0" algn="l" rtl="0">
              <a:spcBef>
                <a:spcPts val="0"/>
              </a:spcBef>
              <a:spcAft>
                <a:spcPts val="0"/>
              </a:spcAft>
              <a:buNone/>
            </a:pPr>
            <a:endParaRPr sz="1800" b="0" i="0" dirty="0">
              <a:solidFill>
                <a:srgbClr val="51565E"/>
              </a:solidFill>
              <a:latin typeface="Roboto"/>
              <a:ea typeface="Roboto"/>
              <a:cs typeface="Roboto"/>
              <a:sym typeface="Roboto"/>
            </a:endParaRPr>
          </a:p>
          <a:p>
            <a:pPr marL="0" marR="0" lvl="0" indent="-114300" algn="l" rtl="0">
              <a:spcBef>
                <a:spcPts val="0"/>
              </a:spcBef>
              <a:spcAft>
                <a:spcPts val="0"/>
              </a:spcAft>
              <a:buClr>
                <a:srgbClr val="51565E"/>
              </a:buClr>
              <a:buSzPts val="1800"/>
              <a:buFont typeface="Arial"/>
              <a:buChar char="•"/>
            </a:pPr>
            <a:r>
              <a:rPr lang="en-US" sz="1800" b="1" i="0" dirty="0">
                <a:solidFill>
                  <a:srgbClr val="51565E"/>
                </a:solidFill>
                <a:latin typeface="Roboto"/>
                <a:ea typeface="Roboto"/>
                <a:cs typeface="Roboto"/>
                <a:sym typeface="Roboto"/>
              </a:rPr>
              <a:t>Xiao Steganography</a:t>
            </a:r>
            <a:r>
              <a:rPr lang="en-US" sz="1800" b="0" i="0" dirty="0">
                <a:solidFill>
                  <a:srgbClr val="51565E"/>
                </a:solidFill>
                <a:latin typeface="Roboto"/>
                <a:ea typeface="Roboto"/>
                <a:cs typeface="Roboto"/>
                <a:sym typeface="Roboto"/>
              </a:rPr>
              <a:t>: To conceal information in BMP images or WAV files, use the free Xiao Steganography tool.</a:t>
            </a:r>
            <a:endParaRPr dirty="0"/>
          </a:p>
          <a:p>
            <a:pPr marL="0" marR="0" lvl="0" indent="0" algn="l" rtl="0">
              <a:spcBef>
                <a:spcPts val="0"/>
              </a:spcBef>
              <a:spcAft>
                <a:spcPts val="0"/>
              </a:spcAft>
              <a:buNone/>
            </a:pPr>
            <a:endParaRPr sz="1800" b="0" i="0" dirty="0">
              <a:solidFill>
                <a:srgbClr val="51565E"/>
              </a:solidFill>
              <a:latin typeface="Roboto"/>
              <a:ea typeface="Roboto"/>
              <a:cs typeface="Roboto"/>
              <a:sym typeface="Roboto"/>
            </a:endParaRPr>
          </a:p>
          <a:p>
            <a:pPr marL="0" marR="0" lvl="0" indent="-114300" algn="l" rtl="0">
              <a:spcBef>
                <a:spcPts val="0"/>
              </a:spcBef>
              <a:spcAft>
                <a:spcPts val="0"/>
              </a:spcAft>
              <a:buClr>
                <a:srgbClr val="51565E"/>
              </a:buClr>
              <a:buSzPts val="1800"/>
              <a:buFont typeface="Arial"/>
              <a:buChar char="•"/>
            </a:pPr>
            <a:r>
              <a:rPr lang="en-US" sz="1800" b="1" i="0" dirty="0" err="1">
                <a:solidFill>
                  <a:srgbClr val="51565E"/>
                </a:solidFill>
                <a:latin typeface="Roboto"/>
                <a:ea typeface="Roboto"/>
                <a:cs typeface="Roboto"/>
                <a:sym typeface="Roboto"/>
              </a:rPr>
              <a:t>SSuite</a:t>
            </a:r>
            <a:r>
              <a:rPr lang="en-US" sz="1800" b="1" i="0" dirty="0">
                <a:solidFill>
                  <a:srgbClr val="51565E"/>
                </a:solidFill>
                <a:latin typeface="Roboto"/>
                <a:ea typeface="Roboto"/>
                <a:cs typeface="Roboto"/>
                <a:sym typeface="Roboto"/>
              </a:rPr>
              <a:t> </a:t>
            </a:r>
            <a:r>
              <a:rPr lang="en-US" sz="1800" b="1" i="0" dirty="0" err="1">
                <a:solidFill>
                  <a:srgbClr val="51565E"/>
                </a:solidFill>
                <a:latin typeface="Roboto"/>
                <a:ea typeface="Roboto"/>
                <a:cs typeface="Roboto"/>
                <a:sym typeface="Roboto"/>
              </a:rPr>
              <a:t>Picsel</a:t>
            </a:r>
            <a:r>
              <a:rPr lang="en-US" sz="1800" b="0" i="0" dirty="0">
                <a:solidFill>
                  <a:srgbClr val="51565E"/>
                </a:solidFill>
                <a:latin typeface="Roboto"/>
                <a:ea typeface="Roboto"/>
                <a:cs typeface="Roboto"/>
                <a:sym typeface="Roboto"/>
              </a:rPr>
              <a:t>: The free portable program </a:t>
            </a:r>
            <a:r>
              <a:rPr lang="en-US" sz="1800" b="0" i="0" dirty="0" err="1">
                <a:solidFill>
                  <a:srgbClr val="51565E"/>
                </a:solidFill>
                <a:latin typeface="Roboto"/>
                <a:ea typeface="Roboto"/>
                <a:cs typeface="Roboto"/>
                <a:sym typeface="Roboto"/>
              </a:rPr>
              <a:t>SSuite</a:t>
            </a:r>
            <a:r>
              <a:rPr lang="en-US" sz="1800" b="0" i="0" dirty="0">
                <a:solidFill>
                  <a:srgbClr val="51565E"/>
                </a:solidFill>
                <a:latin typeface="Roboto"/>
                <a:ea typeface="Roboto"/>
                <a:cs typeface="Roboto"/>
                <a:sym typeface="Roboto"/>
              </a:rPr>
              <a:t> </a:t>
            </a:r>
            <a:r>
              <a:rPr lang="en-US" sz="1800" b="0" i="0" dirty="0" err="1">
                <a:solidFill>
                  <a:srgbClr val="51565E"/>
                </a:solidFill>
                <a:latin typeface="Roboto"/>
                <a:ea typeface="Roboto"/>
                <a:cs typeface="Roboto"/>
                <a:sym typeface="Roboto"/>
              </a:rPr>
              <a:t>Picsel</a:t>
            </a:r>
            <a:r>
              <a:rPr lang="en-US" sz="1800" b="0" i="0" dirty="0">
                <a:solidFill>
                  <a:srgbClr val="51565E"/>
                </a:solidFill>
                <a:latin typeface="Roboto"/>
                <a:ea typeface="Roboto"/>
                <a:cs typeface="Roboto"/>
                <a:sym typeface="Roboto"/>
              </a:rPr>
              <a:t> is yet another option for hiding text within an image file; however, it uses a somewhat different method than other programs.</a:t>
            </a:r>
            <a:endParaRPr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4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 name="Google Shape;530;p4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 name="Google Shape;531;p47"/>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How Steganography Works</a:t>
            </a:r>
            <a:endParaRPr/>
          </a:p>
        </p:txBody>
      </p:sp>
      <p:sp>
        <p:nvSpPr>
          <p:cNvPr id="532" name="Google Shape;532;p47"/>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533" name="Google Shape;533;p47"/>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534" name="Google Shape;534;p47"/>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535" name="Google Shape;535;p47"/>
          <p:cNvPicPr preferRelativeResize="0"/>
          <p:nvPr/>
        </p:nvPicPr>
        <p:blipFill rotWithShape="1">
          <a:blip r:embed="rId3">
            <a:alphaModFix/>
          </a:blip>
          <a:srcRect/>
          <a:stretch/>
        </p:blipFill>
        <p:spPr>
          <a:xfrm>
            <a:off x="2280705" y="1109339"/>
            <a:ext cx="7630590" cy="4639322"/>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4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 name="Google Shape;541;p4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 name="Google Shape;542;p48"/>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Advantages of Steganography </a:t>
            </a:r>
            <a:endParaRPr/>
          </a:p>
        </p:txBody>
      </p:sp>
      <p:sp>
        <p:nvSpPr>
          <p:cNvPr id="543" name="Google Shape;543;p48"/>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544" name="Google Shape;544;p48"/>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545" name="Google Shape;545;p48"/>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546" name="Google Shape;546;p48"/>
          <p:cNvSpPr txBox="1"/>
          <p:nvPr/>
        </p:nvSpPr>
        <p:spPr>
          <a:xfrm>
            <a:off x="381000" y="1295400"/>
            <a:ext cx="11506200" cy="452431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rgbClr val="51565E"/>
              </a:buClr>
              <a:buSzPts val="1800"/>
              <a:buFont typeface="Noto Sans Symbols"/>
              <a:buChar char="▪"/>
            </a:pPr>
            <a:r>
              <a:rPr lang="en-US" sz="1800" b="0" i="0">
                <a:solidFill>
                  <a:srgbClr val="51565E"/>
                </a:solidFill>
                <a:latin typeface="Roboto"/>
                <a:ea typeface="Roboto"/>
                <a:cs typeface="Roboto"/>
                <a:sym typeface="Roboto"/>
              </a:rPr>
              <a:t>Steganography is a form of encryption that protects the information within a message and the connections between sender and receiver.</a:t>
            </a:r>
            <a:endParaRPr/>
          </a:p>
          <a:p>
            <a:pPr marL="285750" marR="0" lvl="0" indent="-171450" algn="l" rtl="0">
              <a:spcBef>
                <a:spcPts val="0"/>
              </a:spcBef>
              <a:spcAft>
                <a:spcPts val="0"/>
              </a:spcAft>
              <a:buClr>
                <a:schemeClr val="dk1"/>
              </a:buClr>
              <a:buSzPts val="1800"/>
              <a:buFont typeface="Noto Sans Symbols"/>
              <a:buNone/>
            </a:pPr>
            <a:endParaRPr sz="180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0" i="0">
                <a:solidFill>
                  <a:srgbClr val="51565E"/>
                </a:solidFill>
                <a:latin typeface="Roboto"/>
                <a:ea typeface="Roboto"/>
                <a:cs typeface="Roboto"/>
                <a:sym typeface="Roboto"/>
              </a:rPr>
              <a:t>Hiding communications.</a:t>
            </a:r>
            <a:endParaRPr/>
          </a:p>
          <a:p>
            <a:pPr marL="285750" marR="0" lvl="0" indent="-171450" algn="l" rtl="0">
              <a:spcBef>
                <a:spcPts val="0"/>
              </a:spcBef>
              <a:spcAft>
                <a:spcPts val="0"/>
              </a:spcAft>
              <a:buClr>
                <a:schemeClr val="dk1"/>
              </a:buClr>
              <a:buSzPts val="1800"/>
              <a:buFont typeface="Noto Sans Symbols"/>
              <a:buNone/>
            </a:pPr>
            <a:endParaRPr sz="180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0" i="0">
                <a:solidFill>
                  <a:srgbClr val="51565E"/>
                </a:solidFill>
                <a:latin typeface="Roboto"/>
                <a:ea typeface="Roboto"/>
                <a:cs typeface="Roboto"/>
                <a:sym typeface="Roboto"/>
              </a:rPr>
              <a:t>Security, capacity, and robustness</a:t>
            </a:r>
            <a:endParaRPr/>
          </a:p>
          <a:p>
            <a:pPr marL="285750" marR="0" lvl="0" indent="-171450" algn="l" rtl="0">
              <a:spcBef>
                <a:spcPts val="0"/>
              </a:spcBef>
              <a:spcAft>
                <a:spcPts val="0"/>
              </a:spcAft>
              <a:buClr>
                <a:schemeClr val="dk1"/>
              </a:buClr>
              <a:buSzPts val="1800"/>
              <a:buFont typeface="Noto Sans Symbols"/>
              <a:buNone/>
            </a:pPr>
            <a:endParaRPr sz="180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0" i="0">
                <a:solidFill>
                  <a:srgbClr val="51565E"/>
                </a:solidFill>
                <a:latin typeface="Roboto"/>
                <a:ea typeface="Roboto"/>
                <a:cs typeface="Roboto"/>
                <a:sym typeface="Roboto"/>
              </a:rPr>
              <a:t>You can store an encrypted copy of a file containing sensitive information on the server without fear of unauthorized parties gaining access to the data.</a:t>
            </a:r>
            <a:endParaRPr/>
          </a:p>
          <a:p>
            <a:pPr marL="285750" marR="0" lvl="0" indent="-171450" algn="l" rtl="0">
              <a:spcBef>
                <a:spcPts val="0"/>
              </a:spcBef>
              <a:spcAft>
                <a:spcPts val="0"/>
              </a:spcAft>
              <a:buClr>
                <a:schemeClr val="dk1"/>
              </a:buClr>
              <a:buSzPts val="1800"/>
              <a:buFont typeface="Noto Sans Symbols"/>
              <a:buNone/>
            </a:pPr>
            <a:endParaRPr sz="180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0" i="0">
                <a:solidFill>
                  <a:srgbClr val="51565E"/>
                </a:solidFill>
                <a:latin typeface="Roboto"/>
                <a:ea typeface="Roboto"/>
                <a:cs typeface="Roboto"/>
                <a:sym typeface="Roboto"/>
              </a:rPr>
              <a:t>Government and law enforcement agencies can communicate secretly with the help of steganography corporations.</a:t>
            </a:r>
            <a:endParaRPr/>
          </a:p>
          <a:p>
            <a:pPr marL="0" marR="0" lvl="0" indent="0" algn="l" rtl="0">
              <a:spcBef>
                <a:spcPts val="0"/>
              </a:spcBef>
              <a:spcAft>
                <a:spcPts val="0"/>
              </a:spcAft>
              <a:buNone/>
            </a:pPr>
            <a:endParaRPr sz="1800" b="0" i="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b="0" i="0">
              <a:solidFill>
                <a:srgbClr val="51565E"/>
              </a:solidFill>
              <a:latin typeface="Roboto"/>
              <a:ea typeface="Roboto"/>
              <a:cs typeface="Roboto"/>
              <a:sym typeface="Roboto"/>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4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 name="Google Shape;552;p4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 name="Google Shape;553;p49"/>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 Steganography Tools </a:t>
            </a:r>
            <a:endParaRPr/>
          </a:p>
        </p:txBody>
      </p:sp>
      <p:sp>
        <p:nvSpPr>
          <p:cNvPr id="554" name="Google Shape;554;p49"/>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555" name="Google Shape;555;p49"/>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556" name="Google Shape;556;p49"/>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557" name="Google Shape;557;p49"/>
          <p:cNvSpPr txBox="1"/>
          <p:nvPr/>
        </p:nvSpPr>
        <p:spPr>
          <a:xfrm>
            <a:off x="228600" y="762000"/>
            <a:ext cx="11506200" cy="6186309"/>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rgbClr val="51565E"/>
              </a:buClr>
              <a:buSzPts val="1800"/>
              <a:buFont typeface="Noto Sans Symbols"/>
              <a:buChar char="▪"/>
            </a:pPr>
            <a:r>
              <a:rPr lang="en-US" sz="1800" b="1" i="0" dirty="0" err="1">
                <a:solidFill>
                  <a:srgbClr val="51565E"/>
                </a:solidFill>
                <a:latin typeface="Roboto"/>
                <a:ea typeface="Roboto"/>
                <a:cs typeface="Roboto"/>
                <a:sym typeface="Roboto"/>
              </a:rPr>
              <a:t>DiSi</a:t>
            </a:r>
            <a:r>
              <a:rPr lang="en-US" sz="1800" b="1" i="0" dirty="0">
                <a:solidFill>
                  <a:srgbClr val="51565E"/>
                </a:solidFill>
                <a:latin typeface="Roboto"/>
                <a:ea typeface="Roboto"/>
                <a:cs typeface="Roboto"/>
                <a:sym typeface="Roboto"/>
              </a:rPr>
              <a:t>-Steganography</a:t>
            </a:r>
            <a:endParaRPr dirty="0"/>
          </a:p>
          <a:p>
            <a:pPr marL="285750" marR="0" lvl="0" indent="-171450" algn="l" rtl="0">
              <a:spcBef>
                <a:spcPts val="0"/>
              </a:spcBef>
              <a:spcAft>
                <a:spcPts val="0"/>
              </a:spcAft>
              <a:buClr>
                <a:schemeClr val="dk1"/>
              </a:buClr>
              <a:buSzPts val="1800"/>
              <a:buFont typeface="Noto Sans Symbols"/>
              <a:buNone/>
            </a:pPr>
            <a:endParaRPr sz="1800" dirty="0">
              <a:solidFill>
                <a:srgbClr val="51565E"/>
              </a:solidFill>
              <a:latin typeface="Roboto"/>
              <a:ea typeface="Roboto"/>
              <a:cs typeface="Roboto"/>
              <a:sym typeface="Roboto"/>
            </a:endParaRPr>
          </a:p>
          <a:p>
            <a:pPr marL="0" marR="0" lvl="0" indent="0" algn="l" rtl="0">
              <a:spcBef>
                <a:spcPts val="0"/>
              </a:spcBef>
              <a:spcAft>
                <a:spcPts val="0"/>
              </a:spcAft>
              <a:buNone/>
            </a:pPr>
            <a:r>
              <a:rPr lang="en-US" sz="1800" dirty="0">
                <a:solidFill>
                  <a:srgbClr val="51565E"/>
                </a:solidFill>
                <a:latin typeface="Roboto"/>
                <a:ea typeface="Roboto"/>
                <a:cs typeface="Roboto"/>
                <a:sym typeface="Roboto"/>
              </a:rPr>
              <a:t>             It is a very small, DoS-based steganography program that </a:t>
            </a:r>
            <a:r>
              <a:rPr lang="en-US" sz="1800" dirty="0">
                <a:solidFill>
                  <a:srgbClr val="51565E"/>
                </a:solidFill>
                <a:highlight>
                  <a:srgbClr val="FFFF00"/>
                </a:highlight>
                <a:latin typeface="Roboto"/>
                <a:ea typeface="Roboto"/>
                <a:cs typeface="Roboto"/>
                <a:sym typeface="Roboto"/>
              </a:rPr>
              <a:t>embeds data in PCX images.</a:t>
            </a:r>
            <a:endParaRPr sz="1800" b="0" i="0" dirty="0">
              <a:solidFill>
                <a:srgbClr val="51565E"/>
              </a:solidFill>
              <a:highlight>
                <a:srgbClr val="FFFF00"/>
              </a:highlight>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dirty="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1" i="0" dirty="0">
                <a:solidFill>
                  <a:srgbClr val="51565E"/>
                </a:solidFill>
                <a:latin typeface="Roboto"/>
                <a:ea typeface="Roboto"/>
                <a:cs typeface="Roboto"/>
                <a:sym typeface="Roboto"/>
              </a:rPr>
              <a:t>Invisible Folders</a:t>
            </a:r>
            <a:endParaRPr dirty="0"/>
          </a:p>
          <a:p>
            <a:pPr marL="0" marR="0" lvl="0" indent="0" algn="l" rtl="0">
              <a:spcBef>
                <a:spcPts val="0"/>
              </a:spcBef>
              <a:spcAft>
                <a:spcPts val="0"/>
              </a:spcAft>
              <a:buNone/>
            </a:pPr>
            <a:r>
              <a:rPr lang="en-US" sz="1800" dirty="0">
                <a:solidFill>
                  <a:srgbClr val="51565E"/>
                </a:solidFill>
                <a:latin typeface="Roboto"/>
                <a:ea typeface="Roboto"/>
                <a:cs typeface="Roboto"/>
                <a:sym typeface="Roboto"/>
              </a:rPr>
              <a:t>         It can make any file or folder invisible to anyone using your PC even on a network.</a:t>
            </a:r>
            <a:endParaRPr sz="1800" b="0" i="0" dirty="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dirty="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1" i="0" dirty="0">
                <a:solidFill>
                  <a:srgbClr val="51565E"/>
                </a:solidFill>
                <a:latin typeface="Roboto"/>
                <a:ea typeface="Roboto"/>
                <a:cs typeface="Roboto"/>
                <a:sym typeface="Roboto"/>
              </a:rPr>
              <a:t>Invisible Secrets:-</a:t>
            </a:r>
            <a:endParaRPr dirty="0"/>
          </a:p>
          <a:p>
            <a:pPr marL="0" marR="0" lvl="0" indent="0" algn="l" rtl="0">
              <a:spcBef>
                <a:spcPts val="0"/>
              </a:spcBef>
              <a:spcAft>
                <a:spcPts val="0"/>
              </a:spcAft>
              <a:buNone/>
            </a:pPr>
            <a:r>
              <a:rPr lang="en-US" sz="1800" dirty="0">
                <a:solidFill>
                  <a:srgbClr val="51565E"/>
                </a:solidFill>
                <a:latin typeface="Roboto"/>
                <a:ea typeface="Roboto"/>
                <a:cs typeface="Roboto"/>
                <a:sym typeface="Roboto"/>
              </a:rPr>
              <a:t>        It not only encrypts the data and files for safe-keeping or for secure transfer across the Net but also hides them in places.</a:t>
            </a:r>
            <a:endParaRPr dirty="0"/>
          </a:p>
          <a:p>
            <a:pPr marL="285750" marR="0" lvl="0" indent="-171450" algn="l" rtl="0">
              <a:spcBef>
                <a:spcPts val="0"/>
              </a:spcBef>
              <a:spcAft>
                <a:spcPts val="0"/>
              </a:spcAft>
              <a:buClr>
                <a:schemeClr val="dk1"/>
              </a:buClr>
              <a:buSzPts val="1800"/>
              <a:buFont typeface="Noto Sans Symbols"/>
              <a:buNone/>
            </a:pPr>
            <a:endParaRPr sz="1800" b="1" i="0" dirty="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1" dirty="0">
                <a:solidFill>
                  <a:srgbClr val="51565E"/>
                </a:solidFill>
                <a:latin typeface="Roboto"/>
                <a:ea typeface="Roboto"/>
                <a:cs typeface="Roboto"/>
                <a:sym typeface="Roboto"/>
              </a:rPr>
              <a:t>Hermetic </a:t>
            </a:r>
            <a:r>
              <a:rPr lang="en-US" sz="1800" b="1" dirty="0" err="1">
                <a:solidFill>
                  <a:srgbClr val="51565E"/>
                </a:solidFill>
                <a:latin typeface="Roboto"/>
                <a:ea typeface="Roboto"/>
                <a:cs typeface="Roboto"/>
                <a:sym typeface="Roboto"/>
              </a:rPr>
              <a:t>Stego</a:t>
            </a:r>
            <a:r>
              <a:rPr lang="en-US" sz="1800" b="1" dirty="0">
                <a:solidFill>
                  <a:srgbClr val="51565E"/>
                </a:solidFill>
                <a:latin typeface="Roboto"/>
                <a:ea typeface="Roboto"/>
                <a:cs typeface="Roboto"/>
                <a:sym typeface="Roboto"/>
              </a:rPr>
              <a:t>:- </a:t>
            </a:r>
            <a:r>
              <a:rPr lang="en-US" sz="1800" dirty="0">
                <a:solidFill>
                  <a:srgbClr val="51565E"/>
                </a:solidFill>
                <a:latin typeface="Roboto"/>
                <a:ea typeface="Roboto"/>
                <a:cs typeface="Roboto"/>
                <a:sym typeface="Roboto"/>
              </a:rPr>
              <a:t>Steganography program that allows encrypting and hide contents of any data file in another file so that the addition of the data to the container file will not noticeably change the appearance of that file.</a:t>
            </a:r>
            <a:endParaRPr sz="1800" i="0" dirty="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dirty="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1" i="0" dirty="0">
                <a:solidFill>
                  <a:srgbClr val="51565E"/>
                </a:solidFill>
                <a:latin typeface="Roboto"/>
                <a:ea typeface="Roboto"/>
                <a:cs typeface="Roboto"/>
                <a:sym typeface="Roboto"/>
              </a:rPr>
              <a:t>DCPP(</a:t>
            </a:r>
            <a:r>
              <a:rPr lang="en-US" sz="1800" b="1" i="0" dirty="0" err="1">
                <a:solidFill>
                  <a:srgbClr val="51565E"/>
                </a:solidFill>
                <a:latin typeface="Roboto"/>
                <a:ea typeface="Roboto"/>
                <a:cs typeface="Roboto"/>
                <a:sym typeface="Roboto"/>
              </a:rPr>
              <a:t>DriveCrypt</a:t>
            </a:r>
            <a:r>
              <a:rPr lang="en-US" sz="1800" b="1" i="0" dirty="0">
                <a:solidFill>
                  <a:srgbClr val="51565E"/>
                </a:solidFill>
                <a:latin typeface="Roboto"/>
                <a:ea typeface="Roboto"/>
                <a:cs typeface="Roboto"/>
                <a:sym typeface="Roboto"/>
              </a:rPr>
              <a:t> Plus):- </a:t>
            </a:r>
            <a:r>
              <a:rPr lang="en-US" sz="1800" i="0" dirty="0">
                <a:solidFill>
                  <a:srgbClr val="51565E"/>
                </a:solidFill>
                <a:latin typeface="Roboto"/>
                <a:ea typeface="Roboto"/>
                <a:cs typeface="Roboto"/>
                <a:sym typeface="Roboto"/>
              </a:rPr>
              <a:t>Secure hiding of an entire OS inside the free space of another OS. Full disk encryption, </a:t>
            </a:r>
            <a:r>
              <a:rPr lang="en-US" sz="1800" i="0" dirty="0" err="1">
                <a:solidFill>
                  <a:srgbClr val="51565E"/>
                </a:solidFill>
                <a:latin typeface="Roboto"/>
                <a:ea typeface="Roboto"/>
                <a:cs typeface="Roboto"/>
                <a:sym typeface="Roboto"/>
              </a:rPr>
              <a:t>preboot</a:t>
            </a:r>
            <a:r>
              <a:rPr lang="en-US" sz="1800" i="0" dirty="0">
                <a:solidFill>
                  <a:srgbClr val="51565E"/>
                </a:solidFill>
                <a:latin typeface="Roboto"/>
                <a:ea typeface="Roboto"/>
                <a:cs typeface="Roboto"/>
                <a:sym typeface="Roboto"/>
              </a:rPr>
              <a:t> authentication</a:t>
            </a:r>
            <a:endParaRPr dirty="0"/>
          </a:p>
          <a:p>
            <a:pPr marL="285750" marR="0" lvl="0" indent="-171450" algn="l" rtl="0">
              <a:spcBef>
                <a:spcPts val="0"/>
              </a:spcBef>
              <a:spcAft>
                <a:spcPts val="0"/>
              </a:spcAft>
              <a:buClr>
                <a:schemeClr val="dk1"/>
              </a:buClr>
              <a:buSzPts val="1800"/>
              <a:buFont typeface="Noto Sans Symbols"/>
              <a:buNone/>
            </a:pPr>
            <a:endParaRPr sz="1800" dirty="0">
              <a:solidFill>
                <a:srgbClr val="51565E"/>
              </a:solidFill>
              <a:latin typeface="Roboto"/>
              <a:ea typeface="Roboto"/>
              <a:cs typeface="Roboto"/>
              <a:sym typeface="Roboto"/>
            </a:endParaRPr>
          </a:p>
          <a:p>
            <a:pPr marL="0" marR="0" lvl="0" indent="0" algn="l" rtl="0">
              <a:spcBef>
                <a:spcPts val="0"/>
              </a:spcBef>
              <a:spcAft>
                <a:spcPts val="0"/>
              </a:spcAft>
              <a:buNone/>
            </a:pPr>
            <a:endParaRPr sz="1800" b="0" i="0" dirty="0">
              <a:solidFill>
                <a:srgbClr val="51565E"/>
              </a:solidFill>
              <a:latin typeface="Roboto"/>
              <a:ea typeface="Roboto"/>
              <a:cs typeface="Roboto"/>
              <a:sym typeface="Roboto"/>
            </a:endParaRPr>
          </a:p>
          <a:p>
            <a:pPr marL="0" marR="0" lvl="0" indent="0" algn="l" rtl="0">
              <a:spcBef>
                <a:spcPts val="0"/>
              </a:spcBef>
              <a:spcAft>
                <a:spcPts val="0"/>
              </a:spcAft>
              <a:buNone/>
            </a:pPr>
            <a:endParaRPr sz="1800" dirty="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b="0" i="0" dirty="0">
              <a:solidFill>
                <a:srgbClr val="51565E"/>
              </a:solidFill>
              <a:latin typeface="Roboto"/>
              <a:ea typeface="Roboto"/>
              <a:cs typeface="Roboto"/>
              <a:sym typeface="Roboto"/>
            </a:endParaRPr>
          </a:p>
          <a:p>
            <a:pPr marL="0" marR="0" lvl="0" indent="0" algn="l" rtl="0">
              <a:spcBef>
                <a:spcPts val="0"/>
              </a:spcBef>
              <a:spcAft>
                <a:spcPts val="0"/>
              </a:spcAft>
              <a:buNone/>
            </a:pPr>
            <a:endParaRPr sz="1800" dirty="0">
              <a:solidFill>
                <a:schemeClr val="dk1"/>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5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 name="Google Shape;563;p5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 name="Google Shape;564;p50"/>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Steganography and Steganalysis </a:t>
            </a:r>
            <a:endParaRPr/>
          </a:p>
        </p:txBody>
      </p:sp>
      <p:sp>
        <p:nvSpPr>
          <p:cNvPr id="565" name="Google Shape;565;p50"/>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567" name="Google Shape;567;p50"/>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568" name="Google Shape;568;p50"/>
          <p:cNvPicPr preferRelativeResize="0"/>
          <p:nvPr/>
        </p:nvPicPr>
        <p:blipFill rotWithShape="1">
          <a:blip r:embed="rId3">
            <a:alphaModFix/>
          </a:blip>
          <a:srcRect/>
          <a:stretch/>
        </p:blipFill>
        <p:spPr>
          <a:xfrm>
            <a:off x="457201" y="914400"/>
            <a:ext cx="5638800" cy="4315427"/>
          </a:xfrm>
          <a:prstGeom prst="rect">
            <a:avLst/>
          </a:prstGeom>
          <a:noFill/>
          <a:ln w="381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effectLst>
        </p:spPr>
      </p:pic>
      <p:sp>
        <p:nvSpPr>
          <p:cNvPr id="569" name="Google Shape;569;p50"/>
          <p:cNvSpPr txBox="1"/>
          <p:nvPr/>
        </p:nvSpPr>
        <p:spPr>
          <a:xfrm>
            <a:off x="6553200" y="914400"/>
            <a:ext cx="5717958" cy="203132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latin typeface="Arial"/>
                <a:ea typeface="Arial"/>
                <a:cs typeface="Arial"/>
                <a:sym typeface="Arial"/>
              </a:rPr>
              <a:t>Steganalysis is the art and science of </a:t>
            </a:r>
            <a:r>
              <a:rPr lang="en-US" sz="1800" dirty="0">
                <a:solidFill>
                  <a:schemeClr val="dk1"/>
                </a:solidFill>
                <a:highlight>
                  <a:srgbClr val="FFFF00"/>
                </a:highlight>
                <a:latin typeface="Arial"/>
                <a:ea typeface="Arial"/>
                <a:cs typeface="Arial"/>
                <a:sym typeface="Arial"/>
              </a:rPr>
              <a:t>detecting messages that are hidden in images, audio/video files using steganography. </a:t>
            </a:r>
            <a:endParaRPr dirty="0">
              <a:highlight>
                <a:srgbClr val="FFFF00"/>
              </a:highlight>
            </a:endParaRPr>
          </a:p>
          <a:p>
            <a:pPr marL="285750" marR="0" lvl="0" indent="-171450" algn="l" rtl="0">
              <a:spcBef>
                <a:spcPts val="0"/>
              </a:spcBef>
              <a:spcAft>
                <a:spcPts val="0"/>
              </a:spcAft>
              <a:buClr>
                <a:schemeClr val="dk1"/>
              </a:buClr>
              <a:buSzPts val="1800"/>
              <a:buFont typeface="Noto Sans Symbols"/>
              <a:buNone/>
            </a:pPr>
            <a:endParaRPr sz="1800"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latin typeface="Arial"/>
                <a:ea typeface="Arial"/>
                <a:cs typeface="Arial"/>
                <a:sym typeface="Arial"/>
              </a:rPr>
              <a:t>Automated tools are used to detect such </a:t>
            </a:r>
            <a:r>
              <a:rPr lang="en-US" sz="1800" dirty="0" err="1">
                <a:solidFill>
                  <a:schemeClr val="dk1"/>
                </a:solidFill>
                <a:latin typeface="Arial"/>
                <a:ea typeface="Arial"/>
                <a:cs typeface="Arial"/>
                <a:sym typeface="Arial"/>
              </a:rPr>
              <a:t>steganographed</a:t>
            </a:r>
            <a:r>
              <a:rPr lang="en-US" sz="1800" dirty="0">
                <a:solidFill>
                  <a:schemeClr val="dk1"/>
                </a:solidFill>
                <a:latin typeface="Arial"/>
                <a:ea typeface="Arial"/>
                <a:cs typeface="Arial"/>
                <a:sym typeface="Arial"/>
              </a:rPr>
              <a:t> data/information hidden in the image and audio and/or video files.</a:t>
            </a:r>
            <a:endParaRPr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5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 name="Google Shape;575;p5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 name="Google Shape;576;p51"/>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 Steganography Tools </a:t>
            </a:r>
            <a:endParaRPr/>
          </a:p>
        </p:txBody>
      </p:sp>
      <p:sp>
        <p:nvSpPr>
          <p:cNvPr id="577" name="Google Shape;577;p51"/>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578" name="Google Shape;578;p51"/>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579" name="Google Shape;579;p51"/>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580" name="Google Shape;580;p51"/>
          <p:cNvSpPr txBox="1"/>
          <p:nvPr/>
        </p:nvSpPr>
        <p:spPr>
          <a:xfrm>
            <a:off x="228600" y="762000"/>
            <a:ext cx="11506200" cy="590931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rgbClr val="51565E"/>
              </a:buClr>
              <a:buSzPts val="1800"/>
              <a:buFont typeface="Noto Sans Symbols"/>
              <a:buChar char="▪"/>
            </a:pPr>
            <a:r>
              <a:rPr lang="en-US" sz="1800" b="1" i="0">
                <a:solidFill>
                  <a:srgbClr val="51565E"/>
                </a:solidFill>
                <a:latin typeface="Roboto"/>
                <a:ea typeface="Roboto"/>
                <a:cs typeface="Roboto"/>
                <a:sym typeface="Roboto"/>
              </a:rPr>
              <a:t>StegAlyzerAS</a:t>
            </a:r>
            <a:endParaRPr sz="1800" b="1" i="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a:solidFill>
                <a:srgbClr val="51565E"/>
              </a:solidFill>
              <a:latin typeface="Roboto"/>
              <a:ea typeface="Roboto"/>
              <a:cs typeface="Roboto"/>
              <a:sym typeface="Roboto"/>
            </a:endParaRPr>
          </a:p>
          <a:p>
            <a:pPr marL="0" marR="0" lvl="0" indent="0" algn="l" rtl="0">
              <a:spcBef>
                <a:spcPts val="0"/>
              </a:spcBef>
              <a:spcAft>
                <a:spcPts val="0"/>
              </a:spcAft>
              <a:buNone/>
            </a:pPr>
            <a:r>
              <a:rPr lang="en-US" sz="1800">
                <a:solidFill>
                  <a:srgbClr val="51565E"/>
                </a:solidFill>
                <a:latin typeface="Roboto"/>
                <a:ea typeface="Roboto"/>
                <a:cs typeface="Roboto"/>
                <a:sym typeface="Roboto"/>
              </a:rPr>
              <a:t>             It is a very small, DoS-based steganography program that embeds data in PCX images.</a:t>
            </a:r>
            <a:endParaRPr sz="1800" b="0" i="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1" i="0">
                <a:solidFill>
                  <a:srgbClr val="51565E"/>
                </a:solidFill>
                <a:latin typeface="Roboto"/>
                <a:ea typeface="Roboto"/>
                <a:cs typeface="Roboto"/>
                <a:sym typeface="Roboto"/>
              </a:rPr>
              <a:t>StegAlzyerSS</a:t>
            </a:r>
            <a:endParaRPr sz="1800" b="1" i="0">
              <a:solidFill>
                <a:srgbClr val="51565E"/>
              </a:solidFill>
              <a:latin typeface="Roboto"/>
              <a:ea typeface="Roboto"/>
              <a:cs typeface="Roboto"/>
              <a:sym typeface="Roboto"/>
            </a:endParaRPr>
          </a:p>
          <a:p>
            <a:pPr marL="0" marR="0" lvl="0" indent="0" algn="l" rtl="0">
              <a:spcBef>
                <a:spcPts val="0"/>
              </a:spcBef>
              <a:spcAft>
                <a:spcPts val="0"/>
              </a:spcAft>
              <a:buNone/>
            </a:pPr>
            <a:r>
              <a:rPr lang="en-US" sz="1800">
                <a:solidFill>
                  <a:srgbClr val="51565E"/>
                </a:solidFill>
                <a:latin typeface="Roboto"/>
                <a:ea typeface="Roboto"/>
                <a:cs typeface="Roboto"/>
                <a:sym typeface="Roboto"/>
              </a:rPr>
              <a:t>         It can make any file or folder invisible to anyone using your PC even on a network.</a:t>
            </a:r>
            <a:endParaRPr sz="1800" b="0" i="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1" i="0">
                <a:solidFill>
                  <a:srgbClr val="51565E"/>
                </a:solidFill>
                <a:latin typeface="Roboto"/>
                <a:ea typeface="Roboto"/>
                <a:cs typeface="Roboto"/>
                <a:sym typeface="Roboto"/>
              </a:rPr>
              <a:t>StegSpy:-</a:t>
            </a:r>
            <a:endParaRPr/>
          </a:p>
          <a:p>
            <a:pPr marL="0" marR="0" lvl="0" indent="0" algn="l" rtl="0">
              <a:spcBef>
                <a:spcPts val="0"/>
              </a:spcBef>
              <a:spcAft>
                <a:spcPts val="0"/>
              </a:spcAft>
              <a:buNone/>
            </a:pPr>
            <a:r>
              <a:rPr lang="en-US" sz="1800">
                <a:solidFill>
                  <a:srgbClr val="51565E"/>
                </a:solidFill>
                <a:latin typeface="Roboto"/>
                <a:ea typeface="Roboto"/>
                <a:cs typeface="Roboto"/>
                <a:sym typeface="Roboto"/>
              </a:rPr>
              <a:t>        It not only encrypts the data and files for safe-keeping or for secure transfer across the Net but also hides them in places.</a:t>
            </a:r>
            <a:endParaRPr/>
          </a:p>
          <a:p>
            <a:pPr marL="285750" marR="0" lvl="0" indent="-171450" algn="l" rtl="0">
              <a:spcBef>
                <a:spcPts val="0"/>
              </a:spcBef>
              <a:spcAft>
                <a:spcPts val="0"/>
              </a:spcAft>
              <a:buClr>
                <a:schemeClr val="dk1"/>
              </a:buClr>
              <a:buSzPts val="1800"/>
              <a:buFont typeface="Noto Sans Symbols"/>
              <a:buNone/>
            </a:pPr>
            <a:endParaRPr sz="1800" b="1" i="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1">
                <a:solidFill>
                  <a:srgbClr val="51565E"/>
                </a:solidFill>
                <a:latin typeface="Roboto"/>
                <a:ea typeface="Roboto"/>
                <a:cs typeface="Roboto"/>
                <a:sym typeface="Roboto"/>
              </a:rPr>
              <a:t>Stegdetect</a:t>
            </a:r>
            <a:endParaRPr sz="1800" b="1" i="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1" i="0">
                <a:solidFill>
                  <a:srgbClr val="51565E"/>
                </a:solidFill>
                <a:latin typeface="Roboto"/>
                <a:ea typeface="Roboto"/>
                <a:cs typeface="Roboto"/>
                <a:sym typeface="Roboto"/>
              </a:rPr>
              <a:t>Stegsecret</a:t>
            </a:r>
            <a:endParaRPr sz="1800" b="1" i="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a:solidFill>
                <a:srgbClr val="51565E"/>
              </a:solidFill>
              <a:latin typeface="Roboto"/>
              <a:ea typeface="Roboto"/>
              <a:cs typeface="Roboto"/>
              <a:sym typeface="Roboto"/>
            </a:endParaRPr>
          </a:p>
          <a:p>
            <a:pPr marL="285750" marR="0" lvl="0" indent="-285750" algn="l" rtl="0">
              <a:spcBef>
                <a:spcPts val="0"/>
              </a:spcBef>
              <a:spcAft>
                <a:spcPts val="0"/>
              </a:spcAft>
              <a:buClr>
                <a:srgbClr val="51565E"/>
              </a:buClr>
              <a:buSzPts val="1800"/>
              <a:buFont typeface="Noto Sans Symbols"/>
              <a:buChar char="▪"/>
            </a:pPr>
            <a:r>
              <a:rPr lang="en-US" sz="1800" b="1" i="0">
                <a:solidFill>
                  <a:srgbClr val="51565E"/>
                </a:solidFill>
                <a:latin typeface="Roboto"/>
                <a:ea typeface="Roboto"/>
                <a:cs typeface="Roboto"/>
                <a:sym typeface="Roboto"/>
              </a:rPr>
              <a:t>VSL(Virtual Steganographic laboratory)</a:t>
            </a:r>
            <a:endParaRPr/>
          </a:p>
          <a:p>
            <a:pPr marL="0" marR="0" lvl="0" indent="0" algn="l" rtl="0">
              <a:spcBef>
                <a:spcPts val="0"/>
              </a:spcBef>
              <a:spcAft>
                <a:spcPts val="0"/>
              </a:spcAft>
              <a:buNone/>
            </a:pPr>
            <a:endParaRPr sz="1800">
              <a:solidFill>
                <a:srgbClr val="51565E"/>
              </a:solidFill>
              <a:latin typeface="Roboto"/>
              <a:ea typeface="Roboto"/>
              <a:cs typeface="Roboto"/>
              <a:sym typeface="Roboto"/>
            </a:endParaRPr>
          </a:p>
          <a:p>
            <a:pPr marL="0" marR="0" lvl="0" indent="0" algn="l" rtl="0">
              <a:spcBef>
                <a:spcPts val="0"/>
              </a:spcBef>
              <a:spcAft>
                <a:spcPts val="0"/>
              </a:spcAft>
              <a:buNone/>
            </a:pPr>
            <a:endParaRPr sz="1800" b="0" i="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a:solidFill>
                <a:srgbClr val="51565E"/>
              </a:solidFill>
              <a:latin typeface="Roboto"/>
              <a:ea typeface="Roboto"/>
              <a:cs typeface="Roboto"/>
              <a:sym typeface="Roboto"/>
            </a:endParaRPr>
          </a:p>
          <a:p>
            <a:pPr marL="285750" marR="0" lvl="0" indent="-171450" algn="l" rtl="0">
              <a:spcBef>
                <a:spcPts val="0"/>
              </a:spcBef>
              <a:spcAft>
                <a:spcPts val="0"/>
              </a:spcAft>
              <a:buClr>
                <a:schemeClr val="dk1"/>
              </a:buClr>
              <a:buSzPts val="1800"/>
              <a:buFont typeface="Noto Sans Symbols"/>
              <a:buNone/>
            </a:pPr>
            <a:endParaRPr sz="1800" b="0" i="0">
              <a:solidFill>
                <a:srgbClr val="51565E"/>
              </a:solidFill>
              <a:latin typeface="Roboto"/>
              <a:ea typeface="Roboto"/>
              <a:cs typeface="Roboto"/>
              <a:sym typeface="Roboto"/>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 name="Google Shape;61;p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 name="Google Shape;62;p7"/>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63" name="Google Shape;63;p7"/>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64" name="Google Shape;64;p7"/>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65" name="Google Shape;65;p7"/>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Proxy Server</a:t>
            </a:r>
            <a:endParaRPr/>
          </a:p>
        </p:txBody>
      </p:sp>
      <p:sp>
        <p:nvSpPr>
          <p:cNvPr id="66" name="Google Shape;66;p7"/>
          <p:cNvSpPr txBox="1"/>
          <p:nvPr/>
        </p:nvSpPr>
        <p:spPr>
          <a:xfrm>
            <a:off x="304800" y="1066800"/>
            <a:ext cx="11582400" cy="3693319"/>
          </a:xfrm>
          <a:prstGeom prst="rect">
            <a:avLst/>
          </a:prstGeom>
          <a:noFill/>
          <a:ln>
            <a:noFill/>
          </a:ln>
        </p:spPr>
        <p:txBody>
          <a:bodyPr spcFirstLastPara="1" wrap="square" lIns="91425" tIns="45700" rIns="91425" bIns="45700" anchor="t" anchorCtr="0">
            <a:spAutoFit/>
          </a:bodyPr>
          <a:lstStyle/>
          <a:p>
            <a:pPr marL="285750" marR="0" lvl="0" indent="-285750" algn="l" rtl="0">
              <a:lnSpc>
                <a:spcPct val="200000"/>
              </a:lnSpc>
              <a:spcBef>
                <a:spcPts val="0"/>
              </a:spcBef>
              <a:spcAft>
                <a:spcPts val="0"/>
              </a:spcAft>
              <a:buClr>
                <a:schemeClr val="dk1"/>
              </a:buClr>
              <a:buSzPts val="1800"/>
              <a:buFont typeface="Noto Sans Symbols"/>
              <a:buChar char="▪"/>
            </a:pPr>
            <a:r>
              <a:rPr lang="en-US" sz="1800" i="1">
                <a:solidFill>
                  <a:schemeClr val="dk1"/>
                </a:solidFill>
                <a:latin typeface="Arial"/>
                <a:ea typeface="Arial"/>
                <a:cs typeface="Arial"/>
                <a:sym typeface="Arial"/>
              </a:rPr>
              <a:t>Proxy server </a:t>
            </a:r>
            <a:r>
              <a:rPr lang="en-US" sz="1800">
                <a:solidFill>
                  <a:schemeClr val="dk1"/>
                </a:solidFill>
                <a:latin typeface="Arial"/>
                <a:ea typeface="Arial"/>
                <a:cs typeface="Arial"/>
                <a:sym typeface="Arial"/>
              </a:rPr>
              <a:t>is a computer on a network which acts as an intermediary for connections with other computers on that network. </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Proxy server refers to a server that acts as an intermediary between the request made by clients, and a particular server for some services or requests for some resources. </a:t>
            </a:r>
            <a:endParaRPr/>
          </a:p>
          <a:p>
            <a:pPr marL="285750" marR="0" lvl="0" indent="-28575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There are different types of proxy servers available that are put into use according to the purpose of a request made by the clients to the servers. </a:t>
            </a:r>
            <a:endParaRPr/>
          </a:p>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5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 name="Google Shape;586;p5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 name="Google Shape;587;p52"/>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DOS (Denial Of Service) Attacks </a:t>
            </a:r>
            <a:endParaRPr/>
          </a:p>
        </p:txBody>
      </p:sp>
      <p:sp>
        <p:nvSpPr>
          <p:cNvPr id="588" name="Google Shape;588;p52"/>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589" name="Google Shape;589;p52"/>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590" name="Google Shape;590;p52"/>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591" name="Google Shape;591;p52"/>
          <p:cNvPicPr preferRelativeResize="0"/>
          <p:nvPr/>
        </p:nvPicPr>
        <p:blipFill rotWithShape="1">
          <a:blip r:embed="rId3">
            <a:alphaModFix/>
          </a:blip>
          <a:srcRect/>
          <a:stretch/>
        </p:blipFill>
        <p:spPr>
          <a:xfrm>
            <a:off x="228601" y="1066800"/>
            <a:ext cx="6324600" cy="4724400"/>
          </a:xfrm>
          <a:prstGeom prst="rect">
            <a:avLst/>
          </a:prstGeom>
          <a:noFill/>
          <a:ln>
            <a:noFill/>
          </a:ln>
        </p:spPr>
      </p:pic>
      <p:pic>
        <p:nvPicPr>
          <p:cNvPr id="592" name="Google Shape;592;p52"/>
          <p:cNvPicPr preferRelativeResize="0"/>
          <p:nvPr/>
        </p:nvPicPr>
        <p:blipFill rotWithShape="1">
          <a:blip r:embed="rId4">
            <a:alphaModFix/>
          </a:blip>
          <a:srcRect/>
          <a:stretch/>
        </p:blipFill>
        <p:spPr>
          <a:xfrm>
            <a:off x="6629400" y="1371600"/>
            <a:ext cx="5303484" cy="30480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5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 name="Google Shape;598;p5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 name="Google Shape;599;p53"/>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DOS (Denial Of Service) and DDOS(Distributed DOS) Attacks </a:t>
            </a:r>
            <a:endParaRPr/>
          </a:p>
        </p:txBody>
      </p:sp>
      <p:sp>
        <p:nvSpPr>
          <p:cNvPr id="600" name="Google Shape;600;p53"/>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601" name="Google Shape;601;p53"/>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602" name="Google Shape;602;p53"/>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603" name="Google Shape;603;p53"/>
          <p:cNvSpPr txBox="1"/>
          <p:nvPr/>
        </p:nvSpPr>
        <p:spPr>
          <a:xfrm>
            <a:off x="152400" y="617458"/>
            <a:ext cx="12039600" cy="590931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A denial-of-service attack (DoS attack) or distributed denial-of-service attack (DDoS attack) is an attempt to make a computer resource unavailable to its intended users.</a:t>
            </a:r>
            <a:endParaRPr/>
          </a:p>
          <a:p>
            <a:pPr marL="285750" marR="0" lvl="0" indent="-171450" algn="l" rtl="0">
              <a:spcBef>
                <a:spcPts val="0"/>
              </a:spcBef>
              <a:spcAft>
                <a:spcPts val="0"/>
              </a:spcAft>
              <a:buClr>
                <a:schemeClr val="dk1"/>
              </a:buClr>
              <a:buSzPts val="1800"/>
              <a:buFont typeface="Noto Sans Symbols"/>
              <a:buNone/>
            </a:pPr>
            <a:endParaRPr sz="1800">
              <a:solidFill>
                <a:schemeClr val="dk1"/>
              </a:solidFill>
              <a:latin typeface="Arial"/>
              <a:ea typeface="Arial"/>
              <a:cs typeface="Arial"/>
              <a:sym typeface="Arial"/>
            </a:endParaRPr>
          </a:p>
          <a:p>
            <a:pPr marL="0" marR="0" lvl="0" indent="0" algn="l" rtl="0">
              <a:spcBef>
                <a:spcPts val="0"/>
              </a:spcBef>
              <a:spcAft>
                <a:spcPts val="0"/>
              </a:spcAft>
              <a:buNone/>
            </a:pPr>
            <a:r>
              <a:rPr lang="en-US" sz="2000" b="1" u="sng">
                <a:solidFill>
                  <a:schemeClr val="dk1"/>
                </a:solidFill>
                <a:latin typeface="Arial"/>
                <a:ea typeface="Arial"/>
                <a:cs typeface="Arial"/>
                <a:sym typeface="Arial"/>
              </a:rPr>
              <a:t>DOS Attacks:-</a:t>
            </a:r>
            <a:endParaRPr/>
          </a:p>
          <a:p>
            <a:pPr marL="0" marR="0" lvl="0" indent="0" algn="l" rtl="0">
              <a:spcBef>
                <a:spcPts val="0"/>
              </a:spcBef>
              <a:spcAft>
                <a:spcPts val="0"/>
              </a:spcAft>
              <a:buNone/>
            </a:pPr>
            <a:endParaRPr sz="1800" b="1" u="sng">
              <a:solidFill>
                <a:schemeClr val="dk1"/>
              </a:solidFill>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The attacker floods the bandwidth of the victim’s network or fills his E-Mail box with Spam mail depriving him of the services he is entitled to access or provide. </a:t>
            </a:r>
            <a:endParaRPr/>
          </a:p>
          <a:p>
            <a:pPr marL="285750" marR="0" lvl="0" indent="-285750" algn="l" rtl="0">
              <a:lnSpc>
                <a:spcPct val="150000"/>
              </a:lnSpc>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The goal of DoS is not to gain unauthorized access to systems or data, but to prevent intended users (i.e., legitimate users) of a service from using it. </a:t>
            </a:r>
            <a:endParaRPr/>
          </a:p>
          <a:p>
            <a:pPr marL="457200" marR="0" lvl="1" indent="0" algn="l" rtl="0">
              <a:lnSpc>
                <a:spcPct val="150000"/>
              </a:lnSpc>
              <a:spcBef>
                <a:spcPts val="0"/>
              </a:spcBef>
              <a:spcAft>
                <a:spcPts val="0"/>
              </a:spcAft>
              <a:buNone/>
            </a:pPr>
            <a:r>
              <a:rPr lang="en-US" sz="2000" b="1" i="0" u="none" strike="noStrike" cap="none">
                <a:solidFill>
                  <a:schemeClr val="dk1"/>
                </a:solidFill>
                <a:latin typeface="Arial"/>
                <a:ea typeface="Arial"/>
                <a:cs typeface="Arial"/>
                <a:sym typeface="Arial"/>
              </a:rPr>
              <a:t>1. </a:t>
            </a:r>
            <a:r>
              <a:rPr lang="en-US" sz="2000" b="0" i="0" u="none" strike="noStrike" cap="none">
                <a:solidFill>
                  <a:schemeClr val="dk1"/>
                </a:solidFill>
                <a:latin typeface="Arial"/>
                <a:ea typeface="Arial"/>
                <a:cs typeface="Arial"/>
                <a:sym typeface="Arial"/>
              </a:rPr>
              <a:t>Flood a network with traffic, thereby preventing legitimate network traffic.</a:t>
            </a:r>
            <a:endParaRPr/>
          </a:p>
          <a:p>
            <a:pPr marL="457200" marR="0" lvl="1" indent="0" algn="l" rtl="0">
              <a:lnSpc>
                <a:spcPct val="150000"/>
              </a:lnSpc>
              <a:spcBef>
                <a:spcPts val="0"/>
              </a:spcBef>
              <a:spcAft>
                <a:spcPts val="0"/>
              </a:spcAft>
              <a:buNone/>
            </a:pPr>
            <a:r>
              <a:rPr lang="en-US" sz="2000" b="1" i="0" u="none" strike="noStrike" cap="none">
                <a:solidFill>
                  <a:schemeClr val="dk1"/>
                </a:solidFill>
                <a:latin typeface="Arial"/>
                <a:ea typeface="Arial"/>
                <a:cs typeface="Arial"/>
                <a:sym typeface="Arial"/>
              </a:rPr>
              <a:t>2. </a:t>
            </a:r>
            <a:r>
              <a:rPr lang="en-US" sz="2000" b="0" i="0" u="none" strike="noStrike" cap="none">
                <a:solidFill>
                  <a:schemeClr val="dk1"/>
                </a:solidFill>
                <a:latin typeface="Arial"/>
                <a:ea typeface="Arial"/>
                <a:cs typeface="Arial"/>
                <a:sym typeface="Arial"/>
              </a:rPr>
              <a:t>Disrupt connections between two systems, thereby preventing access to a service.</a:t>
            </a:r>
            <a:endParaRPr/>
          </a:p>
          <a:p>
            <a:pPr marL="457200" marR="0" lvl="1" indent="0" algn="l" rtl="0">
              <a:lnSpc>
                <a:spcPct val="150000"/>
              </a:lnSpc>
              <a:spcBef>
                <a:spcPts val="0"/>
              </a:spcBef>
              <a:spcAft>
                <a:spcPts val="0"/>
              </a:spcAft>
              <a:buNone/>
            </a:pPr>
            <a:r>
              <a:rPr lang="en-US" sz="2000" b="1" i="0" u="none" strike="noStrike" cap="none">
                <a:solidFill>
                  <a:schemeClr val="dk1"/>
                </a:solidFill>
                <a:latin typeface="Arial"/>
                <a:ea typeface="Arial"/>
                <a:cs typeface="Arial"/>
                <a:sym typeface="Arial"/>
              </a:rPr>
              <a:t>3. </a:t>
            </a:r>
            <a:r>
              <a:rPr lang="en-US" sz="2000" b="0" i="0" u="none" strike="noStrike" cap="none">
                <a:solidFill>
                  <a:schemeClr val="dk1"/>
                </a:solidFill>
                <a:latin typeface="Arial"/>
                <a:ea typeface="Arial"/>
                <a:cs typeface="Arial"/>
                <a:sym typeface="Arial"/>
              </a:rPr>
              <a:t>Prevent a particular individual from accessing a service.</a:t>
            </a:r>
            <a:endParaRPr/>
          </a:p>
          <a:p>
            <a:pPr marL="457200" marR="0" lvl="1" indent="0" algn="l" rtl="0">
              <a:lnSpc>
                <a:spcPct val="150000"/>
              </a:lnSpc>
              <a:spcBef>
                <a:spcPts val="0"/>
              </a:spcBef>
              <a:spcAft>
                <a:spcPts val="0"/>
              </a:spcAft>
              <a:buNone/>
            </a:pPr>
            <a:r>
              <a:rPr lang="en-US" sz="2000" b="1" i="0" u="none" strike="noStrike" cap="none">
                <a:solidFill>
                  <a:schemeClr val="dk1"/>
                </a:solidFill>
                <a:latin typeface="Arial"/>
                <a:ea typeface="Arial"/>
                <a:cs typeface="Arial"/>
                <a:sym typeface="Arial"/>
              </a:rPr>
              <a:t>4. </a:t>
            </a:r>
            <a:r>
              <a:rPr lang="en-US" sz="2000" b="0" i="0" u="none" strike="noStrike" cap="none">
                <a:solidFill>
                  <a:schemeClr val="dk1"/>
                </a:solidFill>
                <a:latin typeface="Arial"/>
                <a:ea typeface="Arial"/>
                <a:cs typeface="Arial"/>
                <a:sym typeface="Arial"/>
              </a:rPr>
              <a:t>Disrupt service to a specific system or person.</a:t>
            </a:r>
            <a:endParaRPr/>
          </a:p>
          <a:p>
            <a:pPr marL="0" marR="0" lvl="0" indent="0" algn="l" rtl="0">
              <a:spcBef>
                <a:spcPts val="0"/>
              </a:spcBef>
              <a:spcAft>
                <a:spcPts val="0"/>
              </a:spcAft>
              <a:buNone/>
            </a:pPr>
            <a:endParaRPr sz="1800" b="1" u="sng">
              <a:solidFill>
                <a:schemeClr val="dk1"/>
              </a:solidFill>
              <a:latin typeface="Arial"/>
              <a:ea typeface="Arial"/>
              <a:cs typeface="Arial"/>
              <a:sym typeface="Arial"/>
            </a:endParaRPr>
          </a:p>
          <a:p>
            <a:pPr marL="0" marR="0" lvl="0" indent="0" algn="l" rtl="0">
              <a:spcBef>
                <a:spcPts val="0"/>
              </a:spcBef>
              <a:spcAft>
                <a:spcPts val="0"/>
              </a:spcAft>
              <a:buNone/>
            </a:pPr>
            <a:endParaRPr sz="1800" b="1" u="sng">
              <a:solidFill>
                <a:schemeClr val="dk1"/>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08" name="Google Shape;608;p5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 name="Google Shape;609;p5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 name="Google Shape;610;p54"/>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DOS (Denial Of Service)</a:t>
            </a:r>
            <a:endParaRPr/>
          </a:p>
        </p:txBody>
      </p:sp>
      <p:sp>
        <p:nvSpPr>
          <p:cNvPr id="611" name="Google Shape;611;p54"/>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612" name="Google Shape;612;p54"/>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613" name="Google Shape;613;p54"/>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614" name="Google Shape;614;p54"/>
          <p:cNvSpPr txBox="1"/>
          <p:nvPr/>
        </p:nvSpPr>
        <p:spPr>
          <a:xfrm>
            <a:off x="152400" y="617458"/>
            <a:ext cx="12039600" cy="492442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u="sng">
                <a:solidFill>
                  <a:schemeClr val="dk1"/>
                </a:solidFill>
                <a:latin typeface="Arial"/>
                <a:ea typeface="Arial"/>
                <a:cs typeface="Arial"/>
                <a:sym typeface="Arial"/>
              </a:rPr>
              <a:t>Symptoms of DOS Attacks:-</a:t>
            </a:r>
            <a:endParaRPr/>
          </a:p>
          <a:p>
            <a:pPr marL="0" marR="0" lvl="0" indent="0" algn="l" rtl="0">
              <a:spcBef>
                <a:spcPts val="0"/>
              </a:spcBef>
              <a:spcAft>
                <a:spcPts val="0"/>
              </a:spcAft>
              <a:buNone/>
            </a:pPr>
            <a:endParaRPr sz="2000" b="1" u="sng">
              <a:solidFill>
                <a:schemeClr val="dk1"/>
              </a:solidFill>
              <a:latin typeface="Arial"/>
              <a:ea typeface="Arial"/>
              <a:cs typeface="Arial"/>
              <a:sym typeface="Arial"/>
            </a:endParaRPr>
          </a:p>
          <a:p>
            <a:pPr marL="0" marR="0" lvl="0" indent="0" algn="l" rtl="0">
              <a:spcBef>
                <a:spcPts val="0"/>
              </a:spcBef>
              <a:spcAft>
                <a:spcPts val="0"/>
              </a:spcAft>
              <a:buNone/>
            </a:pPr>
            <a:endParaRPr sz="2000" b="1" u="sng">
              <a:solidFill>
                <a:schemeClr val="dk1"/>
              </a:solidFill>
              <a:latin typeface="Arial"/>
              <a:ea typeface="Arial"/>
              <a:cs typeface="Arial"/>
              <a:sym typeface="Arial"/>
            </a:endParaRPr>
          </a:p>
          <a:p>
            <a:pPr marL="0" marR="0" lvl="0" indent="0" algn="l" rtl="0">
              <a:spcBef>
                <a:spcPts val="0"/>
              </a:spcBef>
              <a:spcAft>
                <a:spcPts val="0"/>
              </a:spcAft>
              <a:buNone/>
            </a:pPr>
            <a:r>
              <a:rPr lang="en-US" sz="2000">
                <a:solidFill>
                  <a:schemeClr val="dk1"/>
                </a:solidFill>
                <a:latin typeface="Arial"/>
                <a:ea typeface="Arial"/>
                <a:cs typeface="Arial"/>
                <a:sym typeface="Arial"/>
              </a:rPr>
              <a:t>Usually slow network performance(opening files or accessing websites)—Such as long load times for files or websites.</a:t>
            </a:r>
            <a:endParaRPr/>
          </a:p>
          <a:p>
            <a:pPr marL="0" marR="0" lvl="0" indent="0" algn="l" rtl="0">
              <a:spcBef>
                <a:spcPts val="0"/>
              </a:spcBef>
              <a:spcAft>
                <a:spcPts val="0"/>
              </a:spcAft>
              <a:buNone/>
            </a:pPr>
            <a:endParaRPr sz="2000">
              <a:solidFill>
                <a:schemeClr val="dk1"/>
              </a:solidFill>
              <a:latin typeface="Arial"/>
              <a:ea typeface="Arial"/>
              <a:cs typeface="Arial"/>
              <a:sym typeface="Arial"/>
            </a:endParaRPr>
          </a:p>
          <a:p>
            <a:pPr marL="0" marR="0" lvl="0" indent="0" algn="l" rtl="0">
              <a:spcBef>
                <a:spcPts val="0"/>
              </a:spcBef>
              <a:spcAft>
                <a:spcPts val="0"/>
              </a:spcAft>
              <a:buNone/>
            </a:pPr>
            <a:r>
              <a:rPr lang="en-US" sz="2000">
                <a:solidFill>
                  <a:schemeClr val="dk1"/>
                </a:solidFill>
                <a:latin typeface="Arial"/>
                <a:ea typeface="Arial"/>
                <a:cs typeface="Arial"/>
                <a:sym typeface="Arial"/>
              </a:rPr>
              <a:t>Unavailability of a particular website</a:t>
            </a:r>
            <a:endParaRPr/>
          </a:p>
          <a:p>
            <a:pPr marL="0" marR="0" lvl="0" indent="0" algn="l" rtl="0">
              <a:spcBef>
                <a:spcPts val="0"/>
              </a:spcBef>
              <a:spcAft>
                <a:spcPts val="0"/>
              </a:spcAft>
              <a:buNone/>
            </a:pPr>
            <a:endParaRPr sz="2000">
              <a:solidFill>
                <a:schemeClr val="dk1"/>
              </a:solidFill>
              <a:latin typeface="Arial"/>
              <a:ea typeface="Arial"/>
              <a:cs typeface="Arial"/>
              <a:sym typeface="Arial"/>
            </a:endParaRPr>
          </a:p>
          <a:p>
            <a:pPr marL="0" marR="0" lvl="0" indent="0" algn="l" rtl="0">
              <a:spcBef>
                <a:spcPts val="0"/>
              </a:spcBef>
              <a:spcAft>
                <a:spcPts val="0"/>
              </a:spcAft>
              <a:buNone/>
            </a:pPr>
            <a:r>
              <a:rPr lang="en-US" sz="2000">
                <a:solidFill>
                  <a:schemeClr val="dk1"/>
                </a:solidFill>
                <a:latin typeface="Arial"/>
                <a:ea typeface="Arial"/>
                <a:cs typeface="Arial"/>
                <a:sym typeface="Arial"/>
              </a:rPr>
              <a:t>Inability to access any website</a:t>
            </a:r>
            <a:endParaRPr/>
          </a:p>
          <a:p>
            <a:pPr marL="0" marR="0" lvl="0" indent="0" algn="l" rtl="0">
              <a:spcBef>
                <a:spcPts val="0"/>
              </a:spcBef>
              <a:spcAft>
                <a:spcPts val="0"/>
              </a:spcAft>
              <a:buNone/>
            </a:pPr>
            <a:endParaRPr sz="2000">
              <a:solidFill>
                <a:schemeClr val="dk1"/>
              </a:solidFill>
              <a:latin typeface="Arial"/>
              <a:ea typeface="Arial"/>
              <a:cs typeface="Arial"/>
              <a:sym typeface="Arial"/>
            </a:endParaRPr>
          </a:p>
          <a:p>
            <a:pPr marL="0" marR="0" lvl="0" indent="0" algn="l" rtl="0">
              <a:spcBef>
                <a:spcPts val="0"/>
              </a:spcBef>
              <a:spcAft>
                <a:spcPts val="0"/>
              </a:spcAft>
              <a:buNone/>
            </a:pPr>
            <a:r>
              <a:rPr lang="en-US" sz="2000">
                <a:solidFill>
                  <a:schemeClr val="dk1"/>
                </a:solidFill>
                <a:latin typeface="Arial"/>
                <a:ea typeface="Arial"/>
                <a:cs typeface="Arial"/>
                <a:sym typeface="Arial"/>
              </a:rPr>
              <a:t>A sudden loss of connectivity across devices on same network.</a:t>
            </a:r>
            <a:endParaRPr/>
          </a:p>
          <a:p>
            <a:pPr marL="0" marR="0" lvl="0" indent="0" algn="l" rtl="0">
              <a:spcBef>
                <a:spcPts val="0"/>
              </a:spcBef>
              <a:spcAft>
                <a:spcPts val="0"/>
              </a:spcAft>
              <a:buNone/>
            </a:pPr>
            <a:endParaRPr sz="2000">
              <a:solidFill>
                <a:schemeClr val="dk1"/>
              </a:solidFill>
              <a:latin typeface="Arial"/>
              <a:ea typeface="Arial"/>
              <a:cs typeface="Arial"/>
              <a:sym typeface="Arial"/>
            </a:endParaRPr>
          </a:p>
          <a:p>
            <a:pPr marL="0" marR="0" lvl="0" indent="0" algn="l" rtl="0">
              <a:spcBef>
                <a:spcPts val="0"/>
              </a:spcBef>
              <a:spcAft>
                <a:spcPts val="0"/>
              </a:spcAft>
              <a:buNone/>
            </a:pPr>
            <a:r>
              <a:rPr lang="en-US" sz="2000">
                <a:solidFill>
                  <a:schemeClr val="dk1"/>
                </a:solidFill>
                <a:latin typeface="Arial"/>
                <a:ea typeface="Arial"/>
                <a:cs typeface="Arial"/>
                <a:sym typeface="Arial"/>
              </a:rPr>
              <a:t>Increase in the number of Spam E-mails received(E-Mail Bomb)</a:t>
            </a:r>
            <a:endParaRPr/>
          </a:p>
          <a:p>
            <a:pPr marL="0" marR="0" lvl="0" indent="0" algn="l" rtl="0">
              <a:spcBef>
                <a:spcPts val="0"/>
              </a:spcBef>
              <a:spcAft>
                <a:spcPts val="0"/>
              </a:spcAft>
              <a:buNone/>
            </a:pPr>
            <a:endParaRPr sz="1800" b="1" u="sng">
              <a:solidFill>
                <a:schemeClr val="dk1"/>
              </a:solidFill>
              <a:latin typeface="Arial"/>
              <a:ea typeface="Arial"/>
              <a:cs typeface="Arial"/>
              <a:sym typeface="Arial"/>
            </a:endParaRPr>
          </a:p>
          <a:p>
            <a:pPr marL="0" marR="0" lvl="0" indent="0" algn="l" rtl="0">
              <a:spcBef>
                <a:spcPts val="0"/>
              </a:spcBef>
              <a:spcAft>
                <a:spcPts val="0"/>
              </a:spcAft>
              <a:buNone/>
            </a:pPr>
            <a:endParaRPr sz="1800" b="1" u="sng">
              <a:solidFill>
                <a:schemeClr val="dk1"/>
              </a:solidFill>
              <a:latin typeface="Arial"/>
              <a:ea typeface="Arial"/>
              <a:cs typeface="Arial"/>
              <a:sym typeface="Arial"/>
            </a:endParaRPr>
          </a:p>
          <a:p>
            <a:pPr marL="0" marR="0" lvl="0" indent="0" algn="l" rtl="0">
              <a:spcBef>
                <a:spcPts val="0"/>
              </a:spcBef>
              <a:spcAft>
                <a:spcPts val="0"/>
              </a:spcAft>
              <a:buNone/>
            </a:pPr>
            <a:endParaRPr sz="1800" b="1" u="sng">
              <a:solidFill>
                <a:schemeClr val="dk1"/>
              </a:solidFill>
              <a:latin typeface="Arial"/>
              <a:ea typeface="Arial"/>
              <a:cs typeface="Arial"/>
              <a:sym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 name="Google Shape;620;p5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 name="Google Shape;621;p55"/>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DOS (Denial Of Service) Attacks </a:t>
            </a:r>
            <a:endParaRPr/>
          </a:p>
        </p:txBody>
      </p:sp>
      <p:sp>
        <p:nvSpPr>
          <p:cNvPr id="622" name="Google Shape;622;p55"/>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623" name="Google Shape;623;p55"/>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624" name="Google Shape;624;p55"/>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625" name="Google Shape;625;p55"/>
          <p:cNvSpPr txBox="1"/>
          <p:nvPr/>
        </p:nvSpPr>
        <p:spPr>
          <a:xfrm>
            <a:off x="228600" y="685800"/>
            <a:ext cx="11887200" cy="58169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highlight>
                  <a:srgbClr val="FFFF00"/>
                </a:highlight>
                <a:latin typeface="Arial"/>
                <a:ea typeface="Arial"/>
                <a:cs typeface="Arial"/>
                <a:sym typeface="Arial"/>
              </a:rPr>
              <a:t>Buffer Overflow Technique</a:t>
            </a:r>
            <a:endParaRPr dirty="0">
              <a:highlight>
                <a:srgbClr val="FFFF00"/>
              </a:highlight>
            </a:endParaRPr>
          </a:p>
          <a:p>
            <a:pPr marL="0" marR="0" lvl="0" indent="0" algn="l" rtl="0">
              <a:spcBef>
                <a:spcPts val="0"/>
              </a:spcBef>
              <a:spcAft>
                <a:spcPts val="0"/>
              </a:spcAft>
              <a:buNone/>
            </a:pPr>
            <a:endParaRPr sz="1800" dirty="0">
              <a:solidFill>
                <a:schemeClr val="dk1"/>
              </a:solidFill>
              <a:highlight>
                <a:srgbClr val="FFFF00"/>
              </a:highlight>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It is the most common form of DOS attack.</a:t>
            </a:r>
            <a:endParaRPr dirty="0"/>
          </a:p>
          <a:p>
            <a:pPr marL="285750" marR="0" lvl="0" indent="-158750" algn="l" rtl="0">
              <a:spcBef>
                <a:spcPts val="0"/>
              </a:spcBef>
              <a:spcAft>
                <a:spcPts val="0"/>
              </a:spcAft>
              <a:buClr>
                <a:schemeClr val="dk1"/>
              </a:buClr>
              <a:buSzPts val="2000"/>
              <a:buFont typeface="Noto Sans Symbols"/>
              <a:buNone/>
            </a:pPr>
            <a:endParaRPr sz="2000"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The adversary drives more traffic to a network address than the system is capable of handling.</a:t>
            </a:r>
            <a:endParaRPr dirty="0"/>
          </a:p>
          <a:p>
            <a:pPr marL="285750" marR="0" lvl="0" indent="-158750" algn="l" rtl="0">
              <a:spcBef>
                <a:spcPts val="0"/>
              </a:spcBef>
              <a:spcAft>
                <a:spcPts val="0"/>
              </a:spcAft>
              <a:buClr>
                <a:schemeClr val="dk1"/>
              </a:buClr>
              <a:buSzPts val="2000"/>
              <a:buFont typeface="Noto Sans Symbols"/>
              <a:buNone/>
            </a:pPr>
            <a:endParaRPr sz="2000"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Buffer Overflow technique is used to commit Spoofing(IP address Spoofing).</a:t>
            </a:r>
            <a:endParaRPr dirty="0"/>
          </a:p>
          <a:p>
            <a:pPr marL="0" marR="0" lvl="0" indent="0" algn="l" rtl="0">
              <a:spcBef>
                <a:spcPts val="0"/>
              </a:spcBef>
              <a:spcAft>
                <a:spcPts val="0"/>
              </a:spcAft>
              <a:buNone/>
            </a:pPr>
            <a:endParaRPr sz="1800" dirty="0">
              <a:solidFill>
                <a:schemeClr val="dk1"/>
              </a:solidFill>
              <a:latin typeface="Arial"/>
              <a:ea typeface="Arial"/>
              <a:cs typeface="Arial"/>
              <a:sym typeface="Arial"/>
            </a:endParaRPr>
          </a:p>
          <a:p>
            <a:pPr marL="0" marR="0" lvl="0" indent="0" algn="l" rtl="0">
              <a:spcBef>
                <a:spcPts val="0"/>
              </a:spcBef>
              <a:spcAft>
                <a:spcPts val="0"/>
              </a:spcAft>
              <a:buNone/>
            </a:pPr>
            <a:endParaRPr sz="1800" dirty="0">
              <a:solidFill>
                <a:schemeClr val="dk1"/>
              </a:solidFill>
              <a:latin typeface="Arial"/>
              <a:ea typeface="Arial"/>
              <a:cs typeface="Arial"/>
              <a:sym typeface="Arial"/>
            </a:endParaRPr>
          </a:p>
          <a:p>
            <a:pPr marL="0" marR="0" lvl="0" indent="0" algn="l" rtl="0">
              <a:spcBef>
                <a:spcPts val="0"/>
              </a:spcBef>
              <a:spcAft>
                <a:spcPts val="0"/>
              </a:spcAft>
              <a:buNone/>
            </a:pPr>
            <a:r>
              <a:rPr lang="en-US" sz="2000" b="1" dirty="0">
                <a:solidFill>
                  <a:schemeClr val="dk1"/>
                </a:solidFill>
                <a:latin typeface="Arial"/>
                <a:ea typeface="Arial"/>
                <a:cs typeface="Arial"/>
                <a:sym typeface="Arial"/>
              </a:rPr>
              <a:t>IP address Spoofing</a:t>
            </a:r>
            <a:endParaRPr dirty="0"/>
          </a:p>
          <a:p>
            <a:pPr marL="0" marR="0" lvl="0" indent="0" algn="just" rtl="0">
              <a:spcBef>
                <a:spcPts val="0"/>
              </a:spcBef>
              <a:spcAft>
                <a:spcPts val="0"/>
              </a:spcAft>
              <a:buNone/>
            </a:pPr>
            <a:endParaRPr sz="2000" dirty="0">
              <a:solidFill>
                <a:schemeClr val="dk1"/>
              </a:solidFill>
              <a:latin typeface="Arial"/>
              <a:ea typeface="Arial"/>
              <a:cs typeface="Arial"/>
              <a:sym typeface="Arial"/>
            </a:endParaRPr>
          </a:p>
          <a:p>
            <a:pPr marL="285750" marR="0" lvl="0" indent="-285750" algn="just" rtl="0">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Creation of IP packets with forged source IP address(To Conceal ID of Sender)</a:t>
            </a:r>
            <a:endParaRPr dirty="0"/>
          </a:p>
          <a:p>
            <a:pPr marL="285750" marR="0" lvl="0" indent="-158750" algn="just" rtl="0">
              <a:spcBef>
                <a:spcPts val="0"/>
              </a:spcBef>
              <a:spcAft>
                <a:spcPts val="0"/>
              </a:spcAft>
              <a:buClr>
                <a:schemeClr val="dk1"/>
              </a:buClr>
              <a:buSzPts val="2000"/>
              <a:buFont typeface="Noto Sans Symbols"/>
              <a:buNone/>
            </a:pPr>
            <a:endParaRPr sz="2000" dirty="0">
              <a:solidFill>
                <a:schemeClr val="dk1"/>
              </a:solidFill>
              <a:latin typeface="Arial"/>
              <a:ea typeface="Arial"/>
              <a:cs typeface="Arial"/>
              <a:sym typeface="Arial"/>
            </a:endParaRPr>
          </a:p>
          <a:p>
            <a:pPr marL="285750" marR="0" lvl="0" indent="-285750" algn="just" rtl="0">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The </a:t>
            </a:r>
            <a:r>
              <a:rPr lang="en-US" sz="2000" dirty="0">
                <a:solidFill>
                  <a:schemeClr val="dk1"/>
                </a:solidFill>
                <a:highlight>
                  <a:srgbClr val="FFFF00"/>
                </a:highlight>
                <a:latin typeface="Arial"/>
                <a:ea typeface="Arial"/>
                <a:cs typeface="Arial"/>
                <a:sym typeface="Arial"/>
              </a:rPr>
              <a:t>attacker spoofs the IP address and floods the network of the victim with repeated requests.</a:t>
            </a:r>
            <a:endParaRPr dirty="0">
              <a:highlight>
                <a:srgbClr val="FFFF00"/>
              </a:highlight>
            </a:endParaRPr>
          </a:p>
          <a:p>
            <a:pPr marL="285750" marR="0" lvl="0" indent="-158750" algn="just" rtl="0">
              <a:spcBef>
                <a:spcPts val="0"/>
              </a:spcBef>
              <a:spcAft>
                <a:spcPts val="0"/>
              </a:spcAft>
              <a:buClr>
                <a:schemeClr val="dk1"/>
              </a:buClr>
              <a:buSzPts val="2000"/>
              <a:buFont typeface="Noto Sans Symbols"/>
              <a:buNone/>
            </a:pPr>
            <a:endParaRPr sz="2000" dirty="0">
              <a:solidFill>
                <a:schemeClr val="dk1"/>
              </a:solidFill>
              <a:highlight>
                <a:srgbClr val="FFFF00"/>
              </a:highlight>
              <a:latin typeface="Arial"/>
              <a:ea typeface="Arial"/>
              <a:cs typeface="Arial"/>
              <a:sym typeface="Arial"/>
            </a:endParaRPr>
          </a:p>
          <a:p>
            <a:pPr marL="285750" marR="0" lvl="0" indent="-285750" algn="just" rtl="0">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As the IP address is fake, the Victim machine keeps on waiting for the response from the attacker’s machine(a lot of Bandwidth of the network will be consumed…failed to serve legitimate requests.)</a:t>
            </a:r>
            <a:endParaRPr dirty="0"/>
          </a:p>
          <a:p>
            <a:pPr marL="0" marR="0" lvl="0" indent="0" algn="just" rtl="0">
              <a:spcBef>
                <a:spcPts val="0"/>
              </a:spcBef>
              <a:spcAft>
                <a:spcPts val="0"/>
              </a:spcAft>
              <a:buNone/>
            </a:pPr>
            <a:endParaRPr sz="2000" dirty="0">
              <a:solidFill>
                <a:schemeClr val="dk1"/>
              </a:solidFill>
              <a:latin typeface="Arial"/>
              <a:ea typeface="Arial"/>
              <a:cs typeface="Arial"/>
              <a:sym typeface="Arial"/>
            </a:endParaRPr>
          </a:p>
          <a:p>
            <a:pPr marL="0" marR="0" lvl="0" indent="0" algn="l" rtl="0">
              <a:spcBef>
                <a:spcPts val="0"/>
              </a:spcBef>
              <a:spcAft>
                <a:spcPts val="0"/>
              </a:spcAft>
              <a:buNone/>
            </a:pPr>
            <a:endParaRPr sz="1800" dirty="0">
              <a:solidFill>
                <a:schemeClr val="dk1"/>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5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 name="Google Shape;631;p5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 name="Google Shape;632;p56"/>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Classification of DOS Attacks </a:t>
            </a:r>
            <a:endParaRPr/>
          </a:p>
        </p:txBody>
      </p:sp>
      <p:sp>
        <p:nvSpPr>
          <p:cNvPr id="633" name="Google Shape;633;p56"/>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634" name="Google Shape;634;p56"/>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635" name="Google Shape;635;p56"/>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636" name="Google Shape;636;p56"/>
          <p:cNvSpPr txBox="1"/>
          <p:nvPr/>
        </p:nvSpPr>
        <p:spPr>
          <a:xfrm>
            <a:off x="152400" y="1066800"/>
            <a:ext cx="11658600" cy="3785652"/>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chemeClr val="dk1"/>
              </a:buClr>
              <a:buSzPts val="2400"/>
              <a:buFont typeface="Noto Sans Symbols"/>
              <a:buChar char="▪"/>
            </a:pPr>
            <a:r>
              <a:rPr lang="en-US" sz="2400" dirty="0">
                <a:solidFill>
                  <a:schemeClr val="dk1"/>
                </a:solidFill>
                <a:latin typeface="Arial"/>
                <a:ea typeface="Arial"/>
                <a:cs typeface="Arial"/>
                <a:sym typeface="Arial"/>
              </a:rPr>
              <a:t>Bandwidth Attacks: target the Network’s bandwidth, available computing resources</a:t>
            </a:r>
            <a:endParaRPr dirty="0"/>
          </a:p>
          <a:p>
            <a:pPr marL="342900" marR="0" lvl="0" indent="-190500" algn="l" rtl="0">
              <a:spcBef>
                <a:spcPts val="0"/>
              </a:spcBef>
              <a:spcAft>
                <a:spcPts val="0"/>
              </a:spcAft>
              <a:buClr>
                <a:schemeClr val="dk1"/>
              </a:buClr>
              <a:buSzPts val="2400"/>
              <a:buFont typeface="Noto Sans Symbols"/>
              <a:buNone/>
            </a:pPr>
            <a:endParaRPr sz="2400" dirty="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2400"/>
              <a:buFont typeface="Noto Sans Symbols"/>
              <a:buChar char="▪"/>
            </a:pPr>
            <a:r>
              <a:rPr lang="en-US" sz="2400" dirty="0">
                <a:solidFill>
                  <a:schemeClr val="dk1"/>
                </a:solidFill>
                <a:highlight>
                  <a:srgbClr val="FFFF00"/>
                </a:highlight>
                <a:latin typeface="Arial"/>
                <a:ea typeface="Arial"/>
                <a:cs typeface="Arial"/>
                <a:sym typeface="Arial"/>
              </a:rPr>
              <a:t>Logic Attacks </a:t>
            </a:r>
            <a:r>
              <a:rPr lang="en-US" sz="2400" dirty="0">
                <a:solidFill>
                  <a:schemeClr val="dk1"/>
                </a:solidFill>
                <a:latin typeface="Arial"/>
                <a:ea typeface="Arial"/>
                <a:cs typeface="Arial"/>
                <a:sym typeface="Arial"/>
              </a:rPr>
              <a:t>can exploit vulnerabilities in network software such as web server or TCP/IP stack.</a:t>
            </a:r>
            <a:endParaRPr dirty="0"/>
          </a:p>
          <a:p>
            <a:pPr marL="342900" marR="0" lvl="0" indent="-190500" algn="l" rtl="0">
              <a:spcBef>
                <a:spcPts val="0"/>
              </a:spcBef>
              <a:spcAft>
                <a:spcPts val="0"/>
              </a:spcAft>
              <a:buClr>
                <a:schemeClr val="dk1"/>
              </a:buClr>
              <a:buSzPts val="2400"/>
              <a:buFont typeface="Noto Sans Symbols"/>
              <a:buNone/>
            </a:pPr>
            <a:endParaRPr sz="2400" dirty="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2400"/>
              <a:buFont typeface="Noto Sans Symbols"/>
              <a:buChar char="▪"/>
            </a:pPr>
            <a:r>
              <a:rPr lang="en-US" sz="2400" dirty="0">
                <a:solidFill>
                  <a:schemeClr val="dk1"/>
                </a:solidFill>
                <a:highlight>
                  <a:srgbClr val="FFFF00"/>
                </a:highlight>
                <a:latin typeface="Arial"/>
                <a:ea typeface="Arial"/>
                <a:cs typeface="Arial"/>
                <a:sym typeface="Arial"/>
              </a:rPr>
              <a:t>Protocol Attacks </a:t>
            </a:r>
            <a:r>
              <a:rPr lang="en-US" sz="2400" dirty="0">
                <a:solidFill>
                  <a:schemeClr val="dk1"/>
                </a:solidFill>
                <a:latin typeface="Arial"/>
                <a:ea typeface="Arial"/>
                <a:cs typeface="Arial"/>
                <a:sym typeface="Arial"/>
              </a:rPr>
              <a:t>exploit a specific feature or implementation bug of some protocol installed at the victim’s system to consume excess amounts of its resources.</a:t>
            </a:r>
            <a:endParaRPr dirty="0"/>
          </a:p>
          <a:p>
            <a:pPr marL="342900" marR="0" lvl="0" indent="-190500" algn="l" rtl="0">
              <a:spcBef>
                <a:spcPts val="0"/>
              </a:spcBef>
              <a:spcAft>
                <a:spcPts val="0"/>
              </a:spcAft>
              <a:buClr>
                <a:schemeClr val="dk1"/>
              </a:buClr>
              <a:buSzPts val="2400"/>
              <a:buFont typeface="Noto Sans Symbols"/>
              <a:buNone/>
            </a:pPr>
            <a:endParaRPr sz="2400" dirty="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2400"/>
              <a:buFont typeface="Noto Sans Symbols"/>
              <a:buChar char="▪"/>
            </a:pPr>
            <a:r>
              <a:rPr lang="en-US" sz="2400" dirty="0">
                <a:solidFill>
                  <a:schemeClr val="dk1"/>
                </a:solidFill>
                <a:latin typeface="Arial"/>
                <a:ea typeface="Arial"/>
                <a:cs typeface="Arial"/>
                <a:sym typeface="Arial"/>
              </a:rPr>
              <a:t>Unintentional DOS attack– Due to a sudden spike in popularity</a:t>
            </a:r>
            <a:endParaRPr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5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 name="Google Shape;642;p5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 name="Google Shape;643;p57"/>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Types or levels of DOS Attacks </a:t>
            </a:r>
            <a:endParaRPr/>
          </a:p>
        </p:txBody>
      </p:sp>
      <p:sp>
        <p:nvSpPr>
          <p:cNvPr id="644" name="Google Shape;644;p57"/>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645" name="Google Shape;645;p57"/>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646" name="Google Shape;646;p57"/>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647" name="Google Shape;647;p57"/>
          <p:cNvSpPr txBox="1"/>
          <p:nvPr/>
        </p:nvSpPr>
        <p:spPr>
          <a:xfrm>
            <a:off x="152400" y="1066800"/>
            <a:ext cx="11887200" cy="489364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dirty="0">
                <a:solidFill>
                  <a:schemeClr val="dk1"/>
                </a:solidFill>
                <a:highlight>
                  <a:srgbClr val="FFFF00"/>
                </a:highlight>
                <a:latin typeface="Arial"/>
                <a:ea typeface="Arial"/>
                <a:cs typeface="Arial"/>
                <a:sym typeface="Arial"/>
              </a:rPr>
              <a:t>Flood attack(ping flood)</a:t>
            </a:r>
            <a:endParaRPr dirty="0">
              <a:highlight>
                <a:srgbClr val="FFFF00"/>
              </a:highlight>
            </a:endParaRPr>
          </a:p>
          <a:p>
            <a:pPr marL="0" marR="0" lvl="0" indent="0" algn="l" rtl="0">
              <a:spcBef>
                <a:spcPts val="0"/>
              </a:spcBef>
              <a:spcAft>
                <a:spcPts val="0"/>
              </a:spcAft>
              <a:buNone/>
            </a:pPr>
            <a:endParaRPr sz="2400" b="1" dirty="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2400"/>
              <a:buFont typeface="Noto Sans Symbols"/>
              <a:buChar char="✔"/>
            </a:pPr>
            <a:r>
              <a:rPr lang="en-US" sz="2400" dirty="0">
                <a:solidFill>
                  <a:schemeClr val="dk1"/>
                </a:solidFill>
                <a:latin typeface="Arial"/>
                <a:ea typeface="Arial"/>
                <a:cs typeface="Arial"/>
                <a:sym typeface="Arial"/>
              </a:rPr>
              <a:t> The attacker sends the victim an overwhelming number of ping packets using ping commands.</a:t>
            </a:r>
            <a:endParaRPr dirty="0"/>
          </a:p>
          <a:p>
            <a:pPr marL="342900" marR="0" lvl="0" indent="-190500" algn="l" rtl="0">
              <a:spcBef>
                <a:spcPts val="0"/>
              </a:spcBef>
              <a:spcAft>
                <a:spcPts val="0"/>
              </a:spcAft>
              <a:buClr>
                <a:schemeClr val="dk1"/>
              </a:buClr>
              <a:buSzPts val="2400"/>
              <a:buFont typeface="Noto Sans Symbols"/>
              <a:buNone/>
            </a:pPr>
            <a:endParaRPr sz="2400" dirty="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2400"/>
              <a:buFont typeface="Noto Sans Symbols"/>
              <a:buChar char="✔"/>
            </a:pPr>
            <a:r>
              <a:rPr lang="en-US" sz="2400" dirty="0">
                <a:solidFill>
                  <a:schemeClr val="dk1"/>
                </a:solidFill>
                <a:latin typeface="Arial"/>
                <a:ea typeface="Arial"/>
                <a:cs typeface="Arial"/>
                <a:sym typeface="Arial"/>
              </a:rPr>
              <a:t> The attacker requires a faster network connection than the victim.</a:t>
            </a:r>
            <a:endParaRPr dirty="0"/>
          </a:p>
          <a:p>
            <a:pPr marL="0" marR="0" lvl="0" indent="0" algn="l" rtl="0">
              <a:spcBef>
                <a:spcPts val="0"/>
              </a:spcBef>
              <a:spcAft>
                <a:spcPts val="0"/>
              </a:spcAft>
              <a:buNone/>
            </a:pPr>
            <a:r>
              <a:rPr lang="en-US" sz="2400" dirty="0">
                <a:solidFill>
                  <a:schemeClr val="dk1"/>
                </a:solidFill>
                <a:latin typeface="Arial"/>
                <a:ea typeface="Arial"/>
                <a:cs typeface="Arial"/>
                <a:sym typeface="Arial"/>
              </a:rPr>
              <a:t> </a:t>
            </a:r>
            <a:endParaRPr dirty="0"/>
          </a:p>
          <a:p>
            <a:pPr marL="342900" marR="0" lvl="0" indent="-342900" algn="l" rtl="0">
              <a:spcBef>
                <a:spcPts val="0"/>
              </a:spcBef>
              <a:spcAft>
                <a:spcPts val="0"/>
              </a:spcAft>
              <a:buClr>
                <a:schemeClr val="dk1"/>
              </a:buClr>
              <a:buSzPts val="2400"/>
              <a:buFont typeface="Noto Sans Symbols"/>
              <a:buChar char="✔"/>
            </a:pPr>
            <a:r>
              <a:rPr lang="en-US" sz="2400" dirty="0">
                <a:solidFill>
                  <a:schemeClr val="dk1"/>
                </a:solidFill>
                <a:latin typeface="Arial"/>
                <a:ea typeface="Arial"/>
                <a:cs typeface="Arial"/>
                <a:sym typeface="Arial"/>
              </a:rPr>
              <a:t> Simply to launch, however difficult to prevent.</a:t>
            </a:r>
            <a:endParaRPr dirty="0"/>
          </a:p>
          <a:p>
            <a:pPr marL="342900" marR="0" lvl="0" indent="-190500" algn="l" rtl="0">
              <a:spcBef>
                <a:spcPts val="0"/>
              </a:spcBef>
              <a:spcAft>
                <a:spcPts val="0"/>
              </a:spcAft>
              <a:buClr>
                <a:schemeClr val="dk1"/>
              </a:buClr>
              <a:buSzPts val="2400"/>
              <a:buFont typeface="Noto Sans Symbols"/>
              <a:buNone/>
            </a:pPr>
            <a:endParaRPr sz="2400" dirty="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2400"/>
              <a:buFont typeface="Noto Sans Symbols"/>
              <a:buChar char="✔"/>
            </a:pPr>
            <a:r>
              <a:rPr lang="en-US" sz="2400" dirty="0">
                <a:solidFill>
                  <a:schemeClr val="dk1"/>
                </a:solidFill>
                <a:latin typeface="Arial"/>
                <a:ea typeface="Arial"/>
                <a:cs typeface="Arial"/>
                <a:sym typeface="Arial"/>
              </a:rPr>
              <a:t>For Example: an ICMP flood attack occurs when a system receives too many ICMP ping commands and must use all its resources to send reply commands.</a:t>
            </a:r>
            <a:endParaRPr dirty="0"/>
          </a:p>
          <a:p>
            <a:pPr marL="342900" marR="0" lvl="0" indent="-190500" algn="l" rtl="0">
              <a:spcBef>
                <a:spcPts val="0"/>
              </a:spcBef>
              <a:spcAft>
                <a:spcPts val="0"/>
              </a:spcAft>
              <a:buClr>
                <a:schemeClr val="dk1"/>
              </a:buClr>
              <a:buSzPts val="2400"/>
              <a:buFont typeface="Noto Sans Symbols"/>
              <a:buNone/>
            </a:pPr>
            <a:endParaRPr sz="2400" dirty="0">
              <a:solidFill>
                <a:schemeClr val="dk1"/>
              </a:solidFill>
              <a:latin typeface="Arial"/>
              <a:ea typeface="Arial"/>
              <a:cs typeface="Arial"/>
              <a:sym typeface="Arial"/>
            </a:endParaRPr>
          </a:p>
          <a:p>
            <a:pPr marL="0" marR="0" lvl="0" indent="0" algn="l" rtl="0">
              <a:spcBef>
                <a:spcPts val="0"/>
              </a:spcBef>
              <a:spcAft>
                <a:spcPts val="0"/>
              </a:spcAft>
              <a:buNone/>
            </a:pPr>
            <a:endParaRPr sz="2400" dirty="0">
              <a:solidFill>
                <a:schemeClr val="dk1"/>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5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 name="Google Shape;653;p5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 name="Google Shape;654;p58"/>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Ping Flood </a:t>
            </a:r>
            <a:endParaRPr/>
          </a:p>
        </p:txBody>
      </p:sp>
      <p:sp>
        <p:nvSpPr>
          <p:cNvPr id="655" name="Google Shape;655;p58"/>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656" name="Google Shape;656;p58"/>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657" name="Google Shape;657;p58"/>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658" name="Google Shape;658;p58"/>
          <p:cNvPicPr preferRelativeResize="0"/>
          <p:nvPr/>
        </p:nvPicPr>
        <p:blipFill rotWithShape="1">
          <a:blip r:embed="rId3">
            <a:alphaModFix/>
          </a:blip>
          <a:srcRect/>
          <a:stretch/>
        </p:blipFill>
        <p:spPr>
          <a:xfrm>
            <a:off x="2485521" y="1218891"/>
            <a:ext cx="7220958" cy="4420217"/>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5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 name="Google Shape;664;p5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 name="Google Shape;665;p59"/>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Types or levels of DOS Attacks </a:t>
            </a:r>
            <a:endParaRPr/>
          </a:p>
        </p:txBody>
      </p:sp>
      <p:sp>
        <p:nvSpPr>
          <p:cNvPr id="666" name="Google Shape;666;p59"/>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667" name="Google Shape;667;p59"/>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668" name="Google Shape;668;p59"/>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669" name="Google Shape;669;p59"/>
          <p:cNvSpPr txBox="1"/>
          <p:nvPr/>
        </p:nvSpPr>
        <p:spPr>
          <a:xfrm>
            <a:off x="152400" y="1066800"/>
            <a:ext cx="11887200" cy="415498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dirty="0">
                <a:solidFill>
                  <a:schemeClr val="dk1"/>
                </a:solidFill>
                <a:highlight>
                  <a:srgbClr val="FFFF00"/>
                </a:highlight>
                <a:latin typeface="Arial"/>
                <a:ea typeface="Arial"/>
                <a:cs typeface="Arial"/>
                <a:sym typeface="Arial"/>
              </a:rPr>
              <a:t>Ping of death attack</a:t>
            </a:r>
            <a:endParaRPr dirty="0">
              <a:highlight>
                <a:srgbClr val="FFFF00"/>
              </a:highlight>
            </a:endParaRPr>
          </a:p>
          <a:p>
            <a:pPr marL="0" marR="0" lvl="0" indent="0" algn="l" rtl="0">
              <a:spcBef>
                <a:spcPts val="0"/>
              </a:spcBef>
              <a:spcAft>
                <a:spcPts val="0"/>
              </a:spcAft>
              <a:buNone/>
            </a:pPr>
            <a:endParaRPr sz="2400" b="1" dirty="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2400"/>
              <a:buFont typeface="Noto Sans Symbols"/>
              <a:buChar char="✔"/>
            </a:pPr>
            <a:r>
              <a:rPr lang="en-US" sz="2400" dirty="0">
                <a:solidFill>
                  <a:schemeClr val="dk1"/>
                </a:solidFill>
                <a:latin typeface="Arial"/>
                <a:ea typeface="Arial"/>
                <a:cs typeface="Arial"/>
                <a:sym typeface="Arial"/>
              </a:rPr>
              <a:t> The ping of death attack sends </a:t>
            </a:r>
            <a:r>
              <a:rPr lang="en-US" sz="2400" dirty="0">
                <a:solidFill>
                  <a:schemeClr val="dk1"/>
                </a:solidFill>
                <a:highlight>
                  <a:srgbClr val="FFFF00"/>
                </a:highlight>
                <a:latin typeface="Arial"/>
                <a:ea typeface="Arial"/>
                <a:cs typeface="Arial"/>
                <a:sym typeface="Arial"/>
              </a:rPr>
              <a:t>oversized ICMP packets.</a:t>
            </a:r>
            <a:endParaRPr dirty="0">
              <a:highlight>
                <a:srgbClr val="FFFF00"/>
              </a:highlight>
            </a:endParaRPr>
          </a:p>
          <a:p>
            <a:pPr marL="342900" marR="0" lvl="0" indent="-190500" algn="l" rtl="0">
              <a:spcBef>
                <a:spcPts val="0"/>
              </a:spcBef>
              <a:spcAft>
                <a:spcPts val="0"/>
              </a:spcAft>
              <a:buClr>
                <a:schemeClr val="dk1"/>
              </a:buClr>
              <a:buSzPts val="2400"/>
              <a:buFont typeface="Noto Sans Symbols"/>
              <a:buNone/>
            </a:pPr>
            <a:endParaRPr sz="2400" dirty="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2400"/>
              <a:buFont typeface="Noto Sans Symbols"/>
              <a:buChar char="✔"/>
            </a:pPr>
            <a:r>
              <a:rPr lang="en-US" sz="2400" dirty="0">
                <a:solidFill>
                  <a:schemeClr val="dk1"/>
                </a:solidFill>
                <a:latin typeface="Arial"/>
                <a:ea typeface="Arial"/>
                <a:cs typeface="Arial"/>
                <a:sym typeface="Arial"/>
              </a:rPr>
              <a:t> The maximum packet size allowed is 65,536 octets.</a:t>
            </a:r>
            <a:endParaRPr dirty="0"/>
          </a:p>
          <a:p>
            <a:pPr marL="0" marR="0" lvl="0" indent="0" algn="l" rtl="0">
              <a:spcBef>
                <a:spcPts val="0"/>
              </a:spcBef>
              <a:spcAft>
                <a:spcPts val="0"/>
              </a:spcAft>
              <a:buNone/>
            </a:pPr>
            <a:r>
              <a:rPr lang="en-US" sz="2400" dirty="0">
                <a:solidFill>
                  <a:schemeClr val="dk1"/>
                </a:solidFill>
                <a:latin typeface="Arial"/>
                <a:ea typeface="Arial"/>
                <a:cs typeface="Arial"/>
                <a:sym typeface="Arial"/>
              </a:rPr>
              <a:t> </a:t>
            </a:r>
            <a:endParaRPr dirty="0"/>
          </a:p>
          <a:p>
            <a:pPr marL="342900" marR="0" lvl="0" indent="-342900" algn="l" rtl="0">
              <a:spcBef>
                <a:spcPts val="0"/>
              </a:spcBef>
              <a:spcAft>
                <a:spcPts val="0"/>
              </a:spcAft>
              <a:buClr>
                <a:schemeClr val="dk1"/>
              </a:buClr>
              <a:buSzPts val="2400"/>
              <a:buFont typeface="Noto Sans Symbols"/>
              <a:buChar char="✔"/>
            </a:pPr>
            <a:r>
              <a:rPr lang="en-US" sz="2400" dirty="0">
                <a:solidFill>
                  <a:schemeClr val="dk1"/>
                </a:solidFill>
                <a:latin typeface="Arial"/>
                <a:ea typeface="Arial"/>
                <a:cs typeface="Arial"/>
                <a:sym typeface="Arial"/>
              </a:rPr>
              <a:t> Some systems upon receiving the oversized packet, will crash, freeze or reboot, resulting in DOS.</a:t>
            </a:r>
            <a:endParaRPr dirty="0"/>
          </a:p>
          <a:p>
            <a:pPr marL="342900" marR="0" lvl="0" indent="-190500" algn="l" rtl="0">
              <a:spcBef>
                <a:spcPts val="0"/>
              </a:spcBef>
              <a:spcAft>
                <a:spcPts val="0"/>
              </a:spcAft>
              <a:buClr>
                <a:schemeClr val="dk1"/>
              </a:buClr>
              <a:buSzPts val="2400"/>
              <a:buFont typeface="Noto Sans Symbols"/>
              <a:buNone/>
            </a:pPr>
            <a:endParaRPr sz="2400" dirty="0">
              <a:solidFill>
                <a:schemeClr val="dk1"/>
              </a:solidFill>
              <a:latin typeface="Arial"/>
              <a:ea typeface="Arial"/>
              <a:cs typeface="Arial"/>
              <a:sym typeface="Arial"/>
            </a:endParaRPr>
          </a:p>
          <a:p>
            <a:pPr marL="0" marR="0" lvl="0" indent="0" algn="l" rtl="0">
              <a:spcBef>
                <a:spcPts val="0"/>
              </a:spcBef>
              <a:spcAft>
                <a:spcPts val="0"/>
              </a:spcAft>
              <a:buNone/>
            </a:pPr>
            <a:endParaRPr sz="2400" dirty="0">
              <a:solidFill>
                <a:schemeClr val="dk1"/>
              </a:solidFill>
              <a:latin typeface="Arial"/>
              <a:ea typeface="Arial"/>
              <a:cs typeface="Arial"/>
              <a:sym typeface="Arial"/>
            </a:endParaRPr>
          </a:p>
          <a:p>
            <a:pPr marL="0" marR="0" lvl="0" indent="0" algn="l" rtl="0">
              <a:spcBef>
                <a:spcPts val="0"/>
              </a:spcBef>
              <a:spcAft>
                <a:spcPts val="0"/>
              </a:spcAft>
              <a:buNone/>
            </a:pPr>
            <a:endParaRPr sz="2400" dirty="0">
              <a:solidFill>
                <a:schemeClr val="dk1"/>
              </a:solidFill>
              <a:latin typeface="Arial"/>
              <a:ea typeface="Arial"/>
              <a:cs typeface="Arial"/>
              <a:sym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6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 name="Google Shape;675;p6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 name="Google Shape;676;p60"/>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Types or levels of DOS Attacks </a:t>
            </a:r>
            <a:endParaRPr/>
          </a:p>
        </p:txBody>
      </p:sp>
      <p:sp>
        <p:nvSpPr>
          <p:cNvPr id="677" name="Google Shape;677;p60"/>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678" name="Google Shape;678;p60"/>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679" name="Google Shape;679;p60"/>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680" name="Google Shape;680;p60"/>
          <p:cNvSpPr txBox="1"/>
          <p:nvPr/>
        </p:nvSpPr>
        <p:spPr>
          <a:xfrm>
            <a:off x="152400" y="1066800"/>
            <a:ext cx="11887200" cy="563231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SYN  attack(TCP SYN Flooding)</a:t>
            </a:r>
            <a:endParaRPr/>
          </a:p>
          <a:p>
            <a:pPr marL="0" marR="0" lvl="0" indent="0" algn="l" rtl="0">
              <a:spcBef>
                <a:spcPts val="0"/>
              </a:spcBef>
              <a:spcAft>
                <a:spcPts val="0"/>
              </a:spcAft>
              <a:buNone/>
            </a:pPr>
            <a:endParaRPr sz="2400" b="1">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In the TCP, handshaking is done with SYN and ACK messages.</a:t>
            </a:r>
            <a:endParaRPr/>
          </a:p>
          <a:p>
            <a:pPr marL="342900" marR="0" lvl="0" indent="-190500" algn="l" rtl="0">
              <a:spcBef>
                <a:spcPts val="0"/>
              </a:spcBef>
              <a:spcAft>
                <a:spcPts val="0"/>
              </a:spcAft>
              <a:buClr>
                <a:schemeClr val="dk1"/>
              </a:buClr>
              <a:buSzPts val="2400"/>
              <a:buFont typeface="Noto Sans Symbols"/>
              <a:buNone/>
            </a:pPr>
            <a:endParaRPr sz="240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An attacker initiates a TCP connection to the server with an SYN(using spoof source address).</a:t>
            </a:r>
            <a:endParaRPr/>
          </a:p>
          <a:p>
            <a:pPr marL="0" marR="0" lvl="0" indent="0" algn="l" rtl="0">
              <a:spcBef>
                <a:spcPts val="0"/>
              </a:spcBef>
              <a:spcAft>
                <a:spcPts val="0"/>
              </a:spcAft>
              <a:buNone/>
            </a:pPr>
            <a:r>
              <a:rPr lang="en-US" sz="2400">
                <a:solidFill>
                  <a:schemeClr val="dk1"/>
                </a:solidFill>
                <a:latin typeface="Arial"/>
                <a:ea typeface="Arial"/>
                <a:cs typeface="Arial"/>
                <a:sym typeface="Arial"/>
              </a:rPr>
              <a:t> </a:t>
            </a:r>
            <a:endParaRPr/>
          </a:p>
          <a:p>
            <a:pPr marL="342900" marR="0" lvl="0" indent="-342900" algn="l" rtl="0">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 The Server replies with a SYN-ACK. The client does not send back ACK, causing the server to allocate memory for pending connection and wait.</a:t>
            </a:r>
            <a:endParaRPr/>
          </a:p>
          <a:p>
            <a:pPr marL="342900" marR="0" lvl="0" indent="-190500" algn="l" rtl="0">
              <a:spcBef>
                <a:spcPts val="0"/>
              </a:spcBef>
              <a:spcAft>
                <a:spcPts val="0"/>
              </a:spcAft>
              <a:buClr>
                <a:schemeClr val="dk1"/>
              </a:buClr>
              <a:buSzPts val="2400"/>
              <a:buFont typeface="Noto Sans Symbols"/>
              <a:buNone/>
            </a:pPr>
            <a:endParaRPr sz="240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2400"/>
              <a:buFont typeface="Noto Sans Symbols"/>
              <a:buChar char="✔"/>
            </a:pPr>
            <a:r>
              <a:rPr lang="en-US" sz="2400">
                <a:solidFill>
                  <a:schemeClr val="dk1"/>
                </a:solidFill>
                <a:latin typeface="Arial"/>
                <a:ea typeface="Arial"/>
                <a:cs typeface="Arial"/>
                <a:sym typeface="Arial"/>
              </a:rPr>
              <a:t>This fills buffer space for SYN messages in the target system and prevents other systems from communicating.</a:t>
            </a:r>
            <a:endParaRPr/>
          </a:p>
          <a:p>
            <a:pPr marL="342900" marR="0" lvl="0" indent="-190500" algn="l" rtl="0">
              <a:spcBef>
                <a:spcPts val="0"/>
              </a:spcBef>
              <a:spcAft>
                <a:spcPts val="0"/>
              </a:spcAft>
              <a:buClr>
                <a:schemeClr val="dk1"/>
              </a:buClr>
              <a:buSzPts val="2400"/>
              <a:buFont typeface="Noto Sans Symbols"/>
              <a:buNone/>
            </a:pPr>
            <a:endParaRPr sz="2400">
              <a:solidFill>
                <a:schemeClr val="dk1"/>
              </a:solidFill>
              <a:latin typeface="Arial"/>
              <a:ea typeface="Arial"/>
              <a:cs typeface="Arial"/>
              <a:sym typeface="Arial"/>
            </a:endParaRPr>
          </a:p>
          <a:p>
            <a:pPr marL="0" marR="0" lvl="0" indent="0" algn="l" rtl="0">
              <a:spcBef>
                <a:spcPts val="0"/>
              </a:spcBef>
              <a:spcAft>
                <a:spcPts val="0"/>
              </a:spcAft>
              <a:buNone/>
            </a:pPr>
            <a:endParaRPr sz="2400">
              <a:solidFill>
                <a:schemeClr val="dk1"/>
              </a:solidFill>
              <a:latin typeface="Arial"/>
              <a:ea typeface="Arial"/>
              <a:cs typeface="Arial"/>
              <a:sym typeface="Arial"/>
            </a:endParaRPr>
          </a:p>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6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 name="Google Shape;686;p6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 name="Google Shape;687;p61"/>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Denial of Service (DOS) Attack </a:t>
            </a:r>
            <a:endParaRPr/>
          </a:p>
        </p:txBody>
      </p:sp>
      <p:sp>
        <p:nvSpPr>
          <p:cNvPr id="688" name="Google Shape;688;p61"/>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689" name="Google Shape;689;p61"/>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690" name="Google Shape;690;p61"/>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691" name="Google Shape;691;p61"/>
          <p:cNvPicPr preferRelativeResize="0"/>
          <p:nvPr/>
        </p:nvPicPr>
        <p:blipFill rotWithShape="1">
          <a:blip r:embed="rId3">
            <a:alphaModFix/>
          </a:blip>
          <a:srcRect/>
          <a:stretch/>
        </p:blipFill>
        <p:spPr>
          <a:xfrm>
            <a:off x="1066800" y="685800"/>
            <a:ext cx="9677400" cy="550221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 name="Google Shape;72;p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 name="Google Shape;73;p8"/>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74" name="Google Shape;74;p8"/>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75" name="Google Shape;75;p8"/>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76" name="Google Shape;76;p8"/>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Types of Proxy Servers</a:t>
            </a:r>
            <a:endParaRPr/>
          </a:p>
        </p:txBody>
      </p:sp>
      <p:sp>
        <p:nvSpPr>
          <p:cNvPr id="77" name="Google Shape;77;p8"/>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78" name="Google Shape;78;p8"/>
          <p:cNvPicPr preferRelativeResize="0"/>
          <p:nvPr/>
        </p:nvPicPr>
        <p:blipFill rotWithShape="1">
          <a:blip r:embed="rId3">
            <a:alphaModFix/>
          </a:blip>
          <a:srcRect/>
          <a:stretch/>
        </p:blipFill>
        <p:spPr>
          <a:xfrm>
            <a:off x="2133600" y="1488861"/>
            <a:ext cx="7467600" cy="3583202"/>
          </a:xfrm>
          <a:prstGeom prst="rect">
            <a:avLst/>
          </a:prstGeom>
          <a:noFill/>
          <a:ln w="381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effectLst>
        </p:spPr>
      </p:pic>
      <p:sp>
        <p:nvSpPr>
          <p:cNvPr id="79" name="Google Shape;79;p8"/>
          <p:cNvSpPr txBox="1"/>
          <p:nvPr/>
        </p:nvSpPr>
        <p:spPr>
          <a:xfrm>
            <a:off x="990600" y="838200"/>
            <a:ext cx="32766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Forward Proxy:-</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6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 name="Google Shape;697;p6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 name="Google Shape;698;p62"/>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dk1"/>
                </a:solidFill>
                <a:latin typeface="Arial"/>
                <a:ea typeface="Arial"/>
                <a:cs typeface="Arial"/>
                <a:sym typeface="Arial"/>
              </a:rPr>
              <a:t>Levels of Denial of Service (DOS) Attack </a:t>
            </a:r>
            <a:endParaRPr/>
          </a:p>
        </p:txBody>
      </p:sp>
      <p:sp>
        <p:nvSpPr>
          <p:cNvPr id="699" name="Google Shape;699;p62"/>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700" name="Google Shape;700;p62"/>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701" name="Google Shape;701;p62"/>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702" name="Google Shape;702;p62"/>
          <p:cNvSpPr txBox="1"/>
          <p:nvPr/>
        </p:nvSpPr>
        <p:spPr>
          <a:xfrm>
            <a:off x="304800" y="838201"/>
            <a:ext cx="11582400" cy="23083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Teardrop  attack</a:t>
            </a:r>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Fragmented IP packets are forged to overlap each other when receiving host tries to reassemble them.</a:t>
            </a:r>
            <a:endParaRPr/>
          </a:p>
          <a:p>
            <a:pPr marL="342900" marR="0" lvl="0" indent="-228600" algn="l" rtl="0">
              <a:spcBef>
                <a:spcPts val="0"/>
              </a:spcBef>
              <a:spcAft>
                <a:spcPts val="0"/>
              </a:spcAft>
              <a:buClr>
                <a:schemeClr val="dk1"/>
              </a:buClr>
              <a:buSzPts val="1800"/>
              <a:buFont typeface="Noto Sans Symbols"/>
              <a:buNone/>
            </a:pPr>
            <a:endParaRPr sz="180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IP’s packet fragmentation algorithm is used  to send corrupted packets to confuse the victim and will hang the system.</a:t>
            </a:r>
            <a:endParaRPr/>
          </a:p>
          <a:p>
            <a:pPr marL="0" marR="0" lvl="0" indent="0" algn="l" rtl="0">
              <a:spcBef>
                <a:spcPts val="0"/>
              </a:spcBef>
              <a:spcAft>
                <a:spcPts val="0"/>
              </a:spcAft>
              <a:buNone/>
            </a:pPr>
            <a:r>
              <a:rPr lang="en-US" sz="1800">
                <a:solidFill>
                  <a:schemeClr val="dk1"/>
                </a:solidFill>
                <a:latin typeface="Arial"/>
                <a:ea typeface="Arial"/>
                <a:cs typeface="Arial"/>
                <a:sym typeface="Arial"/>
              </a:rPr>
              <a:t> </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 name="Google Shape;703;p62"/>
          <p:cNvSpPr txBox="1"/>
          <p:nvPr/>
        </p:nvSpPr>
        <p:spPr>
          <a:xfrm>
            <a:off x="304800" y="2819400"/>
            <a:ext cx="11887200" cy="175432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Smurf   attack</a:t>
            </a:r>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Floods the target system via spoofed ping messages.</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 Deals with ICMP echo request and ICMP echo response.</a:t>
            </a:r>
            <a:endParaRPr/>
          </a:p>
          <a:p>
            <a:pPr marL="0" marR="0" lvl="0" indent="0" algn="l" rtl="0">
              <a:spcBef>
                <a:spcPts val="0"/>
              </a:spcBef>
              <a:spcAft>
                <a:spcPts val="0"/>
              </a:spcAft>
              <a:buNone/>
            </a:pPr>
            <a:r>
              <a:rPr lang="en-US" sz="1800">
                <a:solidFill>
                  <a:schemeClr val="dk1"/>
                </a:solidFill>
                <a:latin typeface="Arial"/>
                <a:ea typeface="Arial"/>
                <a:cs typeface="Arial"/>
                <a:sym typeface="Arial"/>
              </a:rPr>
              <a:t> </a:t>
            </a:r>
            <a:endParaRPr/>
          </a:p>
        </p:txBody>
      </p:sp>
      <p:sp>
        <p:nvSpPr>
          <p:cNvPr id="704" name="Google Shape;704;p62"/>
          <p:cNvSpPr txBox="1"/>
          <p:nvPr/>
        </p:nvSpPr>
        <p:spPr>
          <a:xfrm>
            <a:off x="152400" y="4343400"/>
            <a:ext cx="10439400" cy="147732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Nuke   attack</a:t>
            </a:r>
            <a:endParaRPr/>
          </a:p>
          <a:p>
            <a:pPr marL="0" marR="0" lvl="0" indent="0" algn="l" rtl="0">
              <a:spcBef>
                <a:spcPts val="0"/>
              </a:spcBef>
              <a:spcAft>
                <a:spcPts val="0"/>
              </a:spcAft>
              <a:buNone/>
            </a:pPr>
            <a:endParaRPr sz="1800" b="1">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Old DOS attack.</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 Invalid ICMP packets sent to the target.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6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 name="Google Shape;710;p6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 name="Google Shape;711;p63"/>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3200" b="1">
                <a:solidFill>
                  <a:schemeClr val="lt1"/>
                </a:solidFill>
                <a:latin typeface="Arial"/>
                <a:ea typeface="Arial"/>
                <a:cs typeface="Arial"/>
                <a:sym typeface="Arial"/>
              </a:rPr>
              <a:t>DDOS Attack</a:t>
            </a:r>
            <a:endParaRPr/>
          </a:p>
        </p:txBody>
      </p:sp>
      <p:sp>
        <p:nvSpPr>
          <p:cNvPr id="712" name="Google Shape;712;p63"/>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713" name="Google Shape;713;p63"/>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714" name="Google Shape;714;p63"/>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715" name="Google Shape;715;p63"/>
          <p:cNvSpPr/>
          <p:nvPr/>
        </p:nvSpPr>
        <p:spPr>
          <a:xfrm>
            <a:off x="152400" y="685800"/>
            <a:ext cx="11887201" cy="53598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b="1" dirty="0">
              <a:solidFill>
                <a:schemeClr val="dk1"/>
              </a:solidFill>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In a DDoS attack, an attacker may use your computer to attack another computer. </a:t>
            </a:r>
            <a:endParaRPr dirty="0"/>
          </a:p>
          <a:p>
            <a:pPr marL="285750" marR="0" lvl="0" indent="-285750" algn="l" rtl="0">
              <a:lnSpc>
                <a:spcPct val="150000"/>
              </a:lnSpc>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By taking advantage of security vulnerabilities or weaknesses, an attacker could take control of your computer. </a:t>
            </a:r>
            <a:endParaRPr dirty="0"/>
          </a:p>
          <a:p>
            <a:pPr marL="285750" marR="0" lvl="0" indent="-285750" algn="l" rtl="0">
              <a:lnSpc>
                <a:spcPct val="150000"/>
              </a:lnSpc>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He/she could then force your computer to send huge amounts of data to a website or send Spam to particular E-Mail addresses. </a:t>
            </a:r>
            <a:endParaRPr dirty="0"/>
          </a:p>
          <a:p>
            <a:pPr marL="285750" marR="0" lvl="0" indent="-285750" algn="l" rtl="0">
              <a:lnSpc>
                <a:spcPct val="150000"/>
              </a:lnSpc>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A DDoS attack is a distributed DoS wherein a large number of </a:t>
            </a:r>
            <a:r>
              <a:rPr lang="en-US" sz="2000" dirty="0">
                <a:solidFill>
                  <a:schemeClr val="dk1"/>
                </a:solidFill>
                <a:highlight>
                  <a:srgbClr val="FFFF00"/>
                </a:highlight>
                <a:latin typeface="Arial"/>
                <a:ea typeface="Arial"/>
                <a:cs typeface="Arial"/>
                <a:sym typeface="Arial"/>
              </a:rPr>
              <a:t>zombie systems are synchronized to attack a particular system. The zombie systems are called “secondary victims” and the main target is called “primary victim.”</a:t>
            </a:r>
            <a:endParaRPr dirty="0">
              <a:highlight>
                <a:srgbClr val="FFFF00"/>
              </a:highlight>
            </a:endParaRPr>
          </a:p>
          <a:p>
            <a:pPr marL="285750" marR="0" lvl="0" indent="-285750" algn="l" rtl="0">
              <a:lnSpc>
                <a:spcPct val="150000"/>
              </a:lnSpc>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DDoS attacks involves hardcoding the target IP address prior to release of the malware, hence no further interaction is necessary to launch the attack. </a:t>
            </a:r>
            <a:endParaRPr dirty="0"/>
          </a:p>
          <a:p>
            <a:pPr marL="285750" marR="0" lvl="0" indent="-285750" algn="l" rtl="0">
              <a:lnSpc>
                <a:spcPct val="150000"/>
              </a:lnSpc>
              <a:spcBef>
                <a:spcPts val="0"/>
              </a:spcBef>
              <a:spcAft>
                <a:spcPts val="0"/>
              </a:spcAft>
              <a:buClr>
                <a:schemeClr val="dk1"/>
              </a:buClr>
              <a:buSzPts val="2000"/>
              <a:buFont typeface="Noto Sans Symbols"/>
              <a:buChar char="⮚"/>
            </a:pPr>
            <a:r>
              <a:rPr lang="en-US" sz="2000" dirty="0">
                <a:solidFill>
                  <a:schemeClr val="dk1"/>
                </a:solidFill>
                <a:latin typeface="Arial"/>
                <a:ea typeface="Arial"/>
                <a:cs typeface="Arial"/>
                <a:sym typeface="Arial"/>
              </a:rPr>
              <a:t>A system may also be compromised with a Trojan, allowing the attacker to download a zombie agent. </a:t>
            </a:r>
            <a:endParaRPr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6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 name="Google Shape;721;p6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 name="Google Shape;722;p64"/>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3200" b="1">
                <a:solidFill>
                  <a:schemeClr val="lt1"/>
                </a:solidFill>
                <a:latin typeface="Arial"/>
                <a:ea typeface="Arial"/>
                <a:cs typeface="Arial"/>
                <a:sym typeface="Arial"/>
              </a:rPr>
              <a:t>DDOS Attack</a:t>
            </a:r>
            <a:endParaRPr/>
          </a:p>
        </p:txBody>
      </p:sp>
      <p:sp>
        <p:nvSpPr>
          <p:cNvPr id="723" name="Google Shape;723;p64"/>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724" name="Google Shape;724;p64"/>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725" name="Google Shape;725;p64"/>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726" name="Google Shape;726;p64"/>
          <p:cNvPicPr preferRelativeResize="0"/>
          <p:nvPr/>
        </p:nvPicPr>
        <p:blipFill rotWithShape="1">
          <a:blip r:embed="rId3">
            <a:alphaModFix/>
          </a:blip>
          <a:srcRect/>
          <a:stretch/>
        </p:blipFill>
        <p:spPr>
          <a:xfrm>
            <a:off x="1447800" y="1128860"/>
            <a:ext cx="9144000" cy="4357827"/>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p6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 name="Google Shape;732;p6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 name="Google Shape;733;p65"/>
          <p:cNvSpPr/>
          <p:nvPr/>
        </p:nvSpPr>
        <p:spPr>
          <a:xfrm>
            <a:off x="-740" y="6658"/>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800" b="1">
                <a:solidFill>
                  <a:schemeClr val="lt1"/>
                </a:solidFill>
                <a:latin typeface="Arial"/>
                <a:ea typeface="Arial"/>
                <a:cs typeface="Arial"/>
                <a:sym typeface="Arial"/>
              </a:rPr>
              <a:t>How to protect from DDOS/DOS Attack</a:t>
            </a:r>
            <a:endParaRPr/>
          </a:p>
        </p:txBody>
      </p:sp>
      <p:sp>
        <p:nvSpPr>
          <p:cNvPr id="734" name="Google Shape;734;p65"/>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735" name="Google Shape;735;p65"/>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736" name="Google Shape;736;p65"/>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737" name="Google Shape;737;p65"/>
          <p:cNvSpPr/>
          <p:nvPr/>
        </p:nvSpPr>
        <p:spPr>
          <a:xfrm>
            <a:off x="152400" y="685800"/>
            <a:ext cx="12037381" cy="463203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500" dirty="0">
                <a:solidFill>
                  <a:schemeClr val="dk1"/>
                </a:solidFill>
                <a:latin typeface="Arial"/>
                <a:ea typeface="Arial"/>
                <a:cs typeface="Arial"/>
                <a:sym typeface="Arial"/>
              </a:rPr>
              <a:t>. </a:t>
            </a:r>
            <a:endParaRPr dirty="0"/>
          </a:p>
          <a:p>
            <a:pPr marL="0" marR="0" lvl="0" indent="0" algn="l" rtl="0">
              <a:spcBef>
                <a:spcPts val="0"/>
              </a:spcBef>
              <a:spcAft>
                <a:spcPts val="0"/>
              </a:spcAft>
              <a:buNone/>
            </a:pPr>
            <a:r>
              <a:rPr lang="en-US" sz="2000" dirty="0">
                <a:solidFill>
                  <a:schemeClr val="dk1"/>
                </a:solidFill>
                <a:latin typeface="Arial"/>
                <a:ea typeface="Arial"/>
                <a:cs typeface="Arial"/>
                <a:sym typeface="Arial"/>
              </a:rPr>
              <a:t>1. Implement router filters. </a:t>
            </a:r>
            <a:endParaRPr dirty="0"/>
          </a:p>
          <a:p>
            <a:pPr marL="0" marR="0" lvl="0" indent="0" algn="l" rtl="0">
              <a:spcBef>
                <a:spcPts val="0"/>
              </a:spcBef>
              <a:spcAft>
                <a:spcPts val="0"/>
              </a:spcAft>
              <a:buNone/>
            </a:pPr>
            <a:r>
              <a:rPr lang="en-US" sz="2000" dirty="0">
                <a:solidFill>
                  <a:schemeClr val="dk1"/>
                </a:solidFill>
                <a:latin typeface="Arial"/>
                <a:ea typeface="Arial"/>
                <a:cs typeface="Arial"/>
                <a:sym typeface="Arial"/>
              </a:rPr>
              <a:t>2. If such filters are available for your system, install patches to guard against TCP SYN flooding.</a:t>
            </a:r>
            <a:endParaRPr dirty="0"/>
          </a:p>
          <a:p>
            <a:pPr marL="0" marR="0" lvl="0" indent="0" algn="l" rtl="0">
              <a:spcBef>
                <a:spcPts val="0"/>
              </a:spcBef>
              <a:spcAft>
                <a:spcPts val="0"/>
              </a:spcAft>
              <a:buNone/>
            </a:pPr>
            <a:r>
              <a:rPr lang="en-US" sz="2000" dirty="0">
                <a:solidFill>
                  <a:schemeClr val="dk1"/>
                </a:solidFill>
                <a:latin typeface="Arial"/>
                <a:ea typeface="Arial"/>
                <a:cs typeface="Arial"/>
                <a:sym typeface="Arial"/>
              </a:rPr>
              <a:t>3. </a:t>
            </a:r>
            <a:r>
              <a:rPr lang="en-US" sz="2000" dirty="0">
                <a:solidFill>
                  <a:schemeClr val="dk1"/>
                </a:solidFill>
                <a:highlight>
                  <a:srgbClr val="FFFF00"/>
                </a:highlight>
                <a:latin typeface="Arial"/>
                <a:ea typeface="Arial"/>
                <a:cs typeface="Arial"/>
                <a:sym typeface="Arial"/>
              </a:rPr>
              <a:t>Disable any unused or inessential network service. </a:t>
            </a:r>
            <a:endParaRPr dirty="0">
              <a:highlight>
                <a:srgbClr val="FFFF00"/>
              </a:highlight>
            </a:endParaRPr>
          </a:p>
          <a:p>
            <a:pPr marL="0" marR="0" lvl="0" indent="0" algn="l" rtl="0">
              <a:spcBef>
                <a:spcPts val="0"/>
              </a:spcBef>
              <a:spcAft>
                <a:spcPts val="0"/>
              </a:spcAft>
              <a:buNone/>
            </a:pPr>
            <a:r>
              <a:rPr lang="en-US" sz="2000" dirty="0">
                <a:solidFill>
                  <a:schemeClr val="dk1"/>
                </a:solidFill>
                <a:latin typeface="Arial"/>
                <a:ea typeface="Arial"/>
                <a:cs typeface="Arial"/>
                <a:sym typeface="Arial"/>
              </a:rPr>
              <a:t>4. Enable quota systems on your OS if they are available.</a:t>
            </a:r>
            <a:endParaRPr dirty="0"/>
          </a:p>
          <a:p>
            <a:pPr marL="0" marR="0" lvl="0" indent="0" algn="l" rtl="0">
              <a:spcBef>
                <a:spcPts val="0"/>
              </a:spcBef>
              <a:spcAft>
                <a:spcPts val="0"/>
              </a:spcAft>
              <a:buNone/>
            </a:pPr>
            <a:r>
              <a:rPr lang="en-US" sz="2000" dirty="0">
                <a:solidFill>
                  <a:schemeClr val="dk1"/>
                </a:solidFill>
                <a:latin typeface="Arial"/>
                <a:ea typeface="Arial"/>
                <a:cs typeface="Arial"/>
                <a:sym typeface="Arial"/>
              </a:rPr>
              <a:t>5. Observe your system’s performance and establish baselines for ordinary activity</a:t>
            </a:r>
            <a:endParaRPr dirty="0"/>
          </a:p>
          <a:p>
            <a:pPr marL="0" marR="0" lvl="0" indent="0" algn="l" rtl="0">
              <a:spcBef>
                <a:spcPts val="0"/>
              </a:spcBef>
              <a:spcAft>
                <a:spcPts val="0"/>
              </a:spcAft>
              <a:buNone/>
            </a:pPr>
            <a:r>
              <a:rPr lang="en-US" sz="2000" dirty="0">
                <a:solidFill>
                  <a:schemeClr val="dk1"/>
                </a:solidFill>
                <a:latin typeface="Arial"/>
                <a:ea typeface="Arial"/>
                <a:cs typeface="Arial"/>
                <a:sym typeface="Arial"/>
              </a:rPr>
              <a:t>6. Routinely examine your physical security with regard to your current needs.</a:t>
            </a:r>
            <a:endParaRPr dirty="0"/>
          </a:p>
          <a:p>
            <a:pPr marL="0" marR="0" lvl="0" indent="0" algn="l" rtl="0">
              <a:spcBef>
                <a:spcPts val="0"/>
              </a:spcBef>
              <a:spcAft>
                <a:spcPts val="0"/>
              </a:spcAft>
              <a:buNone/>
            </a:pPr>
            <a:r>
              <a:rPr lang="en-US" sz="2000" dirty="0">
                <a:solidFill>
                  <a:schemeClr val="dk1"/>
                </a:solidFill>
                <a:latin typeface="Arial"/>
                <a:ea typeface="Arial"/>
                <a:cs typeface="Arial"/>
                <a:sym typeface="Arial"/>
              </a:rPr>
              <a:t>7. Use Tripwire or a similar tool to detect changes in configuration information or other files.</a:t>
            </a:r>
            <a:endParaRPr dirty="0"/>
          </a:p>
          <a:p>
            <a:pPr marL="0" marR="0" lvl="0" indent="0" algn="l" rtl="0">
              <a:spcBef>
                <a:spcPts val="0"/>
              </a:spcBef>
              <a:spcAft>
                <a:spcPts val="0"/>
              </a:spcAft>
              <a:buNone/>
            </a:pPr>
            <a:r>
              <a:rPr lang="en-US" sz="2000" dirty="0">
                <a:solidFill>
                  <a:schemeClr val="dk1"/>
                </a:solidFill>
                <a:latin typeface="Arial"/>
                <a:ea typeface="Arial"/>
                <a:cs typeface="Arial"/>
                <a:sym typeface="Arial"/>
              </a:rPr>
              <a:t>8. Invest in and maintain “hot spares” – machines that can be placed into service quickly if a similar machine is disabled.</a:t>
            </a:r>
            <a:endParaRPr dirty="0"/>
          </a:p>
          <a:p>
            <a:pPr marL="0" marR="0" lvl="0" indent="0" algn="l" rtl="0">
              <a:spcBef>
                <a:spcPts val="0"/>
              </a:spcBef>
              <a:spcAft>
                <a:spcPts val="0"/>
              </a:spcAft>
              <a:buNone/>
            </a:pPr>
            <a:r>
              <a:rPr lang="en-US" sz="2000" dirty="0">
                <a:solidFill>
                  <a:schemeClr val="dk1"/>
                </a:solidFill>
                <a:latin typeface="Arial"/>
                <a:ea typeface="Arial"/>
                <a:cs typeface="Arial"/>
                <a:sym typeface="Arial"/>
              </a:rPr>
              <a:t>9. Invest in redundant and </a:t>
            </a:r>
            <a:r>
              <a:rPr lang="en-US" sz="2000" dirty="0">
                <a:solidFill>
                  <a:schemeClr val="dk1"/>
                </a:solidFill>
                <a:highlight>
                  <a:srgbClr val="FFFF00"/>
                </a:highlight>
                <a:latin typeface="Arial"/>
                <a:ea typeface="Arial"/>
                <a:cs typeface="Arial"/>
                <a:sym typeface="Arial"/>
              </a:rPr>
              <a:t>fault-tolerant network configurations</a:t>
            </a:r>
            <a:r>
              <a:rPr lang="en-US" sz="2000" dirty="0">
                <a:solidFill>
                  <a:schemeClr val="dk1"/>
                </a:solidFill>
                <a:latin typeface="Arial"/>
                <a:ea typeface="Arial"/>
                <a:cs typeface="Arial"/>
                <a:sym typeface="Arial"/>
              </a:rPr>
              <a:t>.</a:t>
            </a:r>
            <a:endParaRPr dirty="0"/>
          </a:p>
          <a:p>
            <a:pPr marL="0" marR="0" lvl="0" indent="0" algn="l" rtl="0">
              <a:spcBef>
                <a:spcPts val="0"/>
              </a:spcBef>
              <a:spcAft>
                <a:spcPts val="0"/>
              </a:spcAft>
              <a:buNone/>
            </a:pPr>
            <a:r>
              <a:rPr lang="en-US" sz="2000" dirty="0">
                <a:solidFill>
                  <a:schemeClr val="dk1"/>
                </a:solidFill>
                <a:latin typeface="Arial"/>
                <a:ea typeface="Arial"/>
                <a:cs typeface="Arial"/>
                <a:sym typeface="Arial"/>
              </a:rPr>
              <a:t>10. Establish and maintain regular backup schedules and policies, particularly for important configuration information.</a:t>
            </a:r>
            <a:endParaRPr dirty="0"/>
          </a:p>
          <a:p>
            <a:pPr marL="0" marR="0" lvl="0" indent="0" algn="l" rtl="0">
              <a:spcBef>
                <a:spcPts val="0"/>
              </a:spcBef>
              <a:spcAft>
                <a:spcPts val="0"/>
              </a:spcAft>
              <a:buNone/>
            </a:pPr>
            <a:r>
              <a:rPr lang="en-US" sz="2000" dirty="0">
                <a:solidFill>
                  <a:schemeClr val="dk1"/>
                </a:solidFill>
                <a:latin typeface="Arial"/>
                <a:ea typeface="Arial"/>
                <a:cs typeface="Arial"/>
                <a:sym typeface="Arial"/>
              </a:rPr>
              <a:t>11. Establish and maintain appropriate password policies, especially access to highly privileged accounts such as Unix root or </a:t>
            </a:r>
            <a:r>
              <a:rPr lang="en-US" sz="2000" dirty="0">
                <a:solidFill>
                  <a:schemeClr val="dk1"/>
                </a:solidFill>
                <a:highlight>
                  <a:srgbClr val="FFFF00"/>
                </a:highlight>
                <a:latin typeface="Arial"/>
                <a:ea typeface="Arial"/>
                <a:cs typeface="Arial"/>
                <a:sym typeface="Arial"/>
              </a:rPr>
              <a:t>Microsoft Windows NT Administrator</a:t>
            </a:r>
            <a:r>
              <a:rPr lang="en-US" sz="2000" dirty="0">
                <a:solidFill>
                  <a:schemeClr val="dk1"/>
                </a:solidFill>
                <a:latin typeface="Arial"/>
                <a:ea typeface="Arial"/>
                <a:cs typeface="Arial"/>
                <a:sym typeface="Arial"/>
              </a:rPr>
              <a:t>.</a:t>
            </a:r>
            <a:endParaRPr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6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 name="Google Shape;743;p66"/>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 name="Google Shape;744;p66"/>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lt1"/>
                </a:solidFill>
                <a:latin typeface="Arial"/>
                <a:ea typeface="Arial"/>
                <a:cs typeface="Arial"/>
                <a:sym typeface="Arial"/>
              </a:rPr>
              <a:t>SQL Injection Attack</a:t>
            </a:r>
            <a:endParaRPr/>
          </a:p>
        </p:txBody>
      </p:sp>
      <p:sp>
        <p:nvSpPr>
          <p:cNvPr id="745" name="Google Shape;745;p66"/>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746" name="Google Shape;746;p66"/>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747" name="Google Shape;747;p66"/>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748" name="Google Shape;748;p66"/>
          <p:cNvSpPr txBox="1"/>
          <p:nvPr/>
        </p:nvSpPr>
        <p:spPr>
          <a:xfrm>
            <a:off x="304800" y="1066800"/>
            <a:ext cx="11658600" cy="5632311"/>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latin typeface="Arial"/>
                <a:ea typeface="Arial"/>
                <a:cs typeface="Arial"/>
                <a:sym typeface="Arial"/>
              </a:rPr>
              <a:t>SQL injection is a code injection technique that </a:t>
            </a:r>
            <a:r>
              <a:rPr lang="en-US" sz="1800" dirty="0">
                <a:solidFill>
                  <a:schemeClr val="dk1"/>
                </a:solidFill>
                <a:highlight>
                  <a:srgbClr val="FFFF00"/>
                </a:highlight>
                <a:latin typeface="Arial"/>
                <a:ea typeface="Arial"/>
                <a:cs typeface="Arial"/>
                <a:sym typeface="Arial"/>
              </a:rPr>
              <a:t>exploits a security vulnerability occurring in the database layer of an application. </a:t>
            </a:r>
            <a:endParaRPr dirty="0">
              <a:highlight>
                <a:srgbClr val="FFFF00"/>
              </a:highlight>
            </a:endParaRPr>
          </a:p>
          <a:p>
            <a:pPr marL="0" marR="0" lvl="0" indent="0" algn="l" rtl="0">
              <a:spcBef>
                <a:spcPts val="0"/>
              </a:spcBef>
              <a:spcAft>
                <a:spcPts val="0"/>
              </a:spcAft>
              <a:buNone/>
            </a:pPr>
            <a:endParaRPr sz="1800"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latin typeface="Arial"/>
                <a:ea typeface="Arial"/>
                <a:cs typeface="Arial"/>
                <a:sym typeface="Arial"/>
              </a:rPr>
              <a:t>The vulnerability is present when user input is either filtered incorrectly for string literal escape characters embedded in SQL statements or user input is not strongly typed and thereby unexpectedly executed.</a:t>
            </a:r>
            <a:endParaRPr dirty="0"/>
          </a:p>
          <a:p>
            <a:pPr marL="0" marR="0" lvl="0" indent="0" algn="l" rtl="0">
              <a:spcBef>
                <a:spcPts val="0"/>
              </a:spcBef>
              <a:spcAft>
                <a:spcPts val="0"/>
              </a:spcAft>
              <a:buNone/>
            </a:pPr>
            <a:endParaRPr sz="1800"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latin typeface="Arial"/>
                <a:ea typeface="Arial"/>
                <a:cs typeface="Arial"/>
                <a:sym typeface="Arial"/>
              </a:rPr>
              <a:t>Attackers target the SQL servers – common database servers used by many </a:t>
            </a:r>
            <a:r>
              <a:rPr lang="en-US" sz="1800" dirty="0" err="1">
                <a:solidFill>
                  <a:schemeClr val="dk1"/>
                </a:solidFill>
                <a:latin typeface="Arial"/>
                <a:ea typeface="Arial"/>
                <a:cs typeface="Arial"/>
                <a:sym typeface="Arial"/>
              </a:rPr>
              <a:t>organisations</a:t>
            </a:r>
            <a:r>
              <a:rPr lang="en-US" sz="1800" dirty="0">
                <a:solidFill>
                  <a:schemeClr val="dk1"/>
                </a:solidFill>
                <a:latin typeface="Arial"/>
                <a:ea typeface="Arial"/>
                <a:cs typeface="Arial"/>
                <a:sym typeface="Arial"/>
              </a:rPr>
              <a:t> to store confidential data. </a:t>
            </a:r>
            <a:endParaRPr dirty="0"/>
          </a:p>
          <a:p>
            <a:pPr marL="0" marR="0" lvl="0" indent="0" algn="l" rtl="0">
              <a:spcBef>
                <a:spcPts val="0"/>
              </a:spcBef>
              <a:spcAft>
                <a:spcPts val="0"/>
              </a:spcAft>
              <a:buNone/>
            </a:pPr>
            <a:endParaRPr sz="1800"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latin typeface="Arial"/>
                <a:ea typeface="Arial"/>
                <a:cs typeface="Arial"/>
                <a:sym typeface="Arial"/>
              </a:rPr>
              <a:t>During an SQL injection attack, Malicious Code is inserted into a web form field or the website’s code to make a system execute a command shell or other arbitrary commands. </a:t>
            </a:r>
            <a:endParaRPr dirty="0"/>
          </a:p>
          <a:p>
            <a:pPr marL="0" marR="0" lvl="0" indent="0" algn="l" rtl="0">
              <a:spcBef>
                <a:spcPts val="0"/>
              </a:spcBef>
              <a:spcAft>
                <a:spcPts val="0"/>
              </a:spcAft>
              <a:buNone/>
            </a:pPr>
            <a:endParaRPr sz="1800"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latin typeface="Arial"/>
                <a:ea typeface="Arial"/>
                <a:cs typeface="Arial"/>
                <a:sym typeface="Arial"/>
              </a:rPr>
              <a:t>Just as a legitimate user enters queries and additions to the SQL database via a web form, the attacker can insert commands to the SQL server through the same web form field. </a:t>
            </a:r>
            <a:endParaRPr dirty="0"/>
          </a:p>
          <a:p>
            <a:pPr marL="285750" marR="0" lvl="0" indent="-171450" algn="l" rtl="0">
              <a:spcBef>
                <a:spcPts val="0"/>
              </a:spcBef>
              <a:spcAft>
                <a:spcPts val="0"/>
              </a:spcAft>
              <a:buClr>
                <a:schemeClr val="dk1"/>
              </a:buClr>
              <a:buSzPts val="1800"/>
              <a:buFont typeface="Noto Sans Symbols"/>
              <a:buNone/>
            </a:pPr>
            <a:endParaRPr sz="1800"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dirty="0">
                <a:solidFill>
                  <a:schemeClr val="dk1"/>
                </a:solidFill>
                <a:latin typeface="Arial"/>
                <a:ea typeface="Arial"/>
                <a:cs typeface="Arial"/>
                <a:sym typeface="Arial"/>
              </a:rPr>
              <a:t>Attackers can use SQL injection vulnerabilities to bypass application security measures.</a:t>
            </a:r>
            <a:endParaRPr dirty="0"/>
          </a:p>
          <a:p>
            <a:pPr marL="285750" marR="0" lvl="0" indent="-171450" algn="l" rtl="0">
              <a:spcBef>
                <a:spcPts val="0"/>
              </a:spcBef>
              <a:spcAft>
                <a:spcPts val="0"/>
              </a:spcAft>
              <a:buClr>
                <a:schemeClr val="dk1"/>
              </a:buClr>
              <a:buSzPts val="1800"/>
              <a:buFont typeface="Noto Sans Symbols"/>
              <a:buNone/>
            </a:pPr>
            <a:endParaRPr sz="1800" dirty="0">
              <a:solidFill>
                <a:schemeClr val="dk1"/>
              </a:solidFill>
              <a:latin typeface="Arial"/>
              <a:ea typeface="Arial"/>
              <a:cs typeface="Arial"/>
              <a:sym typeface="Arial"/>
            </a:endParaRPr>
          </a:p>
          <a:p>
            <a:pPr marL="285750" marR="0" lvl="0" indent="-171450" algn="l" rtl="0">
              <a:spcBef>
                <a:spcPts val="0"/>
              </a:spcBef>
              <a:spcAft>
                <a:spcPts val="0"/>
              </a:spcAft>
              <a:buClr>
                <a:schemeClr val="dk1"/>
              </a:buClr>
              <a:buSzPts val="1800"/>
              <a:buFont typeface="Noto Sans Symbols"/>
              <a:buNone/>
            </a:pPr>
            <a:endParaRPr sz="1800" dirty="0">
              <a:solidFill>
                <a:schemeClr val="dk1"/>
              </a:solidFill>
              <a:latin typeface="Arial"/>
              <a:ea typeface="Arial"/>
              <a:cs typeface="Arial"/>
              <a:sym typeface="Arial"/>
            </a:endParaRPr>
          </a:p>
          <a:p>
            <a:pPr marL="0" marR="0" lvl="0" indent="0" algn="l" rtl="0">
              <a:spcBef>
                <a:spcPts val="0"/>
              </a:spcBef>
              <a:spcAft>
                <a:spcPts val="0"/>
              </a:spcAft>
              <a:buNone/>
            </a:pPr>
            <a:endParaRPr sz="1800" b="1" i="1" dirty="0">
              <a:solidFill>
                <a:schemeClr val="dk1"/>
              </a:solidFill>
              <a:latin typeface="Arial"/>
              <a:ea typeface="Arial"/>
              <a:cs typeface="Arial"/>
              <a:sym typeface="Arial"/>
            </a:endParaRPr>
          </a:p>
          <a:p>
            <a:pPr marL="0" marR="0" lvl="0" indent="0" algn="l" rtl="0">
              <a:spcBef>
                <a:spcPts val="0"/>
              </a:spcBef>
              <a:spcAft>
                <a:spcPts val="0"/>
              </a:spcAft>
              <a:buNone/>
            </a:pPr>
            <a:endParaRPr sz="1800" dirty="0">
              <a:solidFill>
                <a:schemeClr val="dk1"/>
              </a:solidFill>
              <a:latin typeface="Arial"/>
              <a:ea typeface="Arial"/>
              <a:cs typeface="Arial"/>
              <a:sym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6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4" name="Google Shape;754;p67"/>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5" name="Google Shape;755;p67"/>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lt1"/>
                </a:solidFill>
                <a:latin typeface="Arial"/>
                <a:ea typeface="Arial"/>
                <a:cs typeface="Arial"/>
                <a:sym typeface="Arial"/>
              </a:rPr>
              <a:t>Simple SQL Injection Attack example</a:t>
            </a:r>
            <a:endParaRPr/>
          </a:p>
        </p:txBody>
      </p:sp>
      <p:sp>
        <p:nvSpPr>
          <p:cNvPr id="756" name="Google Shape;756;p67"/>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757" name="Google Shape;757;p67"/>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758" name="Google Shape;758;p67"/>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759" name="Google Shape;759;p67"/>
          <p:cNvPicPr preferRelativeResize="0"/>
          <p:nvPr/>
        </p:nvPicPr>
        <p:blipFill rotWithShape="1">
          <a:blip r:embed="rId3">
            <a:alphaModFix/>
          </a:blip>
          <a:srcRect/>
          <a:stretch/>
        </p:blipFill>
        <p:spPr>
          <a:xfrm>
            <a:off x="228600" y="838200"/>
            <a:ext cx="11811000" cy="2743200"/>
          </a:xfrm>
          <a:prstGeom prst="rect">
            <a:avLst/>
          </a:prstGeom>
          <a:noFill/>
          <a:ln>
            <a:noFill/>
          </a:ln>
        </p:spPr>
      </p:pic>
      <p:sp>
        <p:nvSpPr>
          <p:cNvPr id="760" name="Google Shape;760;p67"/>
          <p:cNvSpPr txBox="1"/>
          <p:nvPr/>
        </p:nvSpPr>
        <p:spPr>
          <a:xfrm>
            <a:off x="152400" y="3886200"/>
            <a:ext cx="11887200" cy="147732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These input fields are vulnerable to SQL Injection. An attacker could use SQL commands in the input in a way that would alter the SQL statement executed by the database server. For example, they could use a trick involving a single quote and set the passwd field to:</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p:txBody>
      </p:sp>
      <p:pic>
        <p:nvPicPr>
          <p:cNvPr id="761" name="Google Shape;761;p67"/>
          <p:cNvPicPr preferRelativeResize="0"/>
          <p:nvPr/>
        </p:nvPicPr>
        <p:blipFill rotWithShape="1">
          <a:blip r:embed="rId4">
            <a:alphaModFix/>
          </a:blip>
          <a:srcRect/>
          <a:stretch/>
        </p:blipFill>
        <p:spPr>
          <a:xfrm>
            <a:off x="304800" y="4953000"/>
            <a:ext cx="11582400" cy="704948"/>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6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 name="Google Shape;767;p68"/>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 name="Google Shape;768;p68"/>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lt1"/>
                </a:solidFill>
                <a:latin typeface="Arial"/>
                <a:ea typeface="Arial"/>
                <a:cs typeface="Arial"/>
                <a:sym typeface="Arial"/>
              </a:rPr>
              <a:t>Simple SQL Injection Attack example</a:t>
            </a:r>
            <a:endParaRPr/>
          </a:p>
        </p:txBody>
      </p:sp>
      <p:sp>
        <p:nvSpPr>
          <p:cNvPr id="769" name="Google Shape;769;p68"/>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770" name="Google Shape;770;p68"/>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771" name="Google Shape;771;p68"/>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772" name="Google Shape;772;p68"/>
          <p:cNvSpPr txBox="1"/>
          <p:nvPr/>
        </p:nvSpPr>
        <p:spPr>
          <a:xfrm>
            <a:off x="533400" y="914400"/>
            <a:ext cx="10515600"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As a result, the database server runs the following SQL query:</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p:txBody>
      </p:sp>
      <p:pic>
        <p:nvPicPr>
          <p:cNvPr id="773" name="Google Shape;773;p68"/>
          <p:cNvPicPr preferRelativeResize="0"/>
          <p:nvPr/>
        </p:nvPicPr>
        <p:blipFill rotWithShape="1">
          <a:blip r:embed="rId3">
            <a:alphaModFix/>
          </a:blip>
          <a:srcRect/>
          <a:stretch/>
        </p:blipFill>
        <p:spPr>
          <a:xfrm>
            <a:off x="381000" y="1371600"/>
            <a:ext cx="11277600" cy="704948"/>
          </a:xfrm>
          <a:prstGeom prst="rect">
            <a:avLst/>
          </a:prstGeom>
          <a:noFill/>
          <a:ln>
            <a:noFill/>
          </a:ln>
        </p:spPr>
      </p:pic>
      <p:sp>
        <p:nvSpPr>
          <p:cNvPr id="774" name="Google Shape;774;p68"/>
          <p:cNvSpPr txBox="1"/>
          <p:nvPr/>
        </p:nvSpPr>
        <p:spPr>
          <a:xfrm>
            <a:off x="533400" y="2286000"/>
            <a:ext cx="1120140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Because of the OR 1=1 statement, the WHERE clause returns the first ID from the user table no matter what the username and password are:</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sp>
        <p:nvSpPr>
          <p:cNvPr id="779" name="Google Shape;779;p6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 name="Google Shape;780;p6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 name="Google Shape;781;p69"/>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lt1"/>
                </a:solidFill>
                <a:latin typeface="Arial"/>
                <a:ea typeface="Arial"/>
                <a:cs typeface="Arial"/>
                <a:sym typeface="Arial"/>
              </a:rPr>
              <a:t>Blind SQL Injection </a:t>
            </a:r>
            <a:endParaRPr/>
          </a:p>
        </p:txBody>
      </p:sp>
      <p:sp>
        <p:nvSpPr>
          <p:cNvPr id="782" name="Google Shape;782;p69"/>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783" name="Google Shape;783;p69"/>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784" name="Google Shape;784;p69"/>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785" name="Google Shape;785;p69"/>
          <p:cNvSpPr txBox="1"/>
          <p:nvPr/>
        </p:nvSpPr>
        <p:spPr>
          <a:xfrm>
            <a:off x="457200" y="838200"/>
            <a:ext cx="11582400" cy="203132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1">
                <a:solidFill>
                  <a:schemeClr val="dk1"/>
                </a:solidFill>
                <a:latin typeface="Arial"/>
                <a:ea typeface="Arial"/>
                <a:cs typeface="Arial"/>
                <a:sym typeface="Arial"/>
              </a:rPr>
              <a:t>Blind SQL Injection</a:t>
            </a:r>
            <a:endParaRPr/>
          </a:p>
          <a:p>
            <a:pPr marL="0" marR="0" lvl="0" indent="0" algn="l" rtl="0">
              <a:spcBef>
                <a:spcPts val="0"/>
              </a:spcBef>
              <a:spcAft>
                <a:spcPts val="0"/>
              </a:spcAft>
              <a:buNone/>
            </a:pPr>
            <a:endParaRPr sz="1800" b="1" i="1">
              <a:solidFill>
                <a:schemeClr val="dk1"/>
              </a:solidFill>
              <a:latin typeface="Arial"/>
              <a:ea typeface="Arial"/>
              <a:cs typeface="Arial"/>
              <a:sym typeface="Arial"/>
            </a:endParaRPr>
          </a:p>
          <a:p>
            <a:pPr marL="285750" marR="0" lvl="0" indent="-285750" algn="just"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Blind SQL injection is used when a web application is vulnerable to an SQL injection but the results of the injection are not visible to the attacker. </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285750" marR="0" lvl="0" indent="-285750" algn="just"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The page with the vulnerability may not be the one that displays data; however, it will display differently depending on the results of a logical statement injected into the legitimate SQL statement called for that page. </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7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 name="Google Shape;791;p7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 name="Google Shape;792;p70"/>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lt1"/>
                </a:solidFill>
                <a:latin typeface="Arial"/>
                <a:ea typeface="Arial"/>
                <a:cs typeface="Arial"/>
                <a:sym typeface="Arial"/>
              </a:rPr>
              <a:t>How to prevent SQL Injection Attacks </a:t>
            </a:r>
            <a:endParaRPr/>
          </a:p>
        </p:txBody>
      </p:sp>
      <p:sp>
        <p:nvSpPr>
          <p:cNvPr id="793" name="Google Shape;793;p70"/>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794" name="Google Shape;794;p70"/>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795" name="Google Shape;795;p70"/>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796" name="Google Shape;796;p70"/>
          <p:cNvSpPr txBox="1"/>
          <p:nvPr/>
        </p:nvSpPr>
        <p:spPr>
          <a:xfrm>
            <a:off x="304800" y="1206057"/>
            <a:ext cx="11658600" cy="5047536"/>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dk1"/>
                </a:solidFill>
                <a:latin typeface="Arial"/>
                <a:ea typeface="Arial"/>
                <a:cs typeface="Arial"/>
                <a:sym typeface="Arial"/>
              </a:rPr>
              <a:t>SQL injection attacks occur due to poor website administration and coding. The following steps can be taken to prevent SQL injection.</a:t>
            </a:r>
            <a:endParaRPr/>
          </a:p>
          <a:p>
            <a:pPr marL="0" marR="0" lvl="0" indent="0" algn="just" rtl="0">
              <a:spcBef>
                <a:spcPts val="0"/>
              </a:spcBef>
              <a:spcAft>
                <a:spcPts val="0"/>
              </a:spcAft>
              <a:buNone/>
            </a:pPr>
            <a:endParaRPr sz="1800">
              <a:solidFill>
                <a:schemeClr val="dk1"/>
              </a:solidFill>
              <a:latin typeface="Arial"/>
              <a:ea typeface="Arial"/>
              <a:cs typeface="Arial"/>
              <a:sym typeface="Arial"/>
            </a:endParaRPr>
          </a:p>
          <a:p>
            <a:pPr marL="685800" marR="0" lvl="1" indent="-228600" algn="just" rtl="0">
              <a:spcBef>
                <a:spcPts val="0"/>
              </a:spcBef>
              <a:spcAft>
                <a:spcPts val="0"/>
              </a:spcAft>
              <a:buClr>
                <a:schemeClr val="dk1"/>
              </a:buClr>
              <a:buSzPts val="1800"/>
              <a:buFont typeface="Arial"/>
              <a:buAutoNum type="arabicPeriod"/>
            </a:pPr>
            <a:r>
              <a:rPr lang="en-US" sz="1800" b="1" i="0" u="none" strike="noStrike" cap="none">
                <a:solidFill>
                  <a:schemeClr val="dk1"/>
                </a:solidFill>
                <a:latin typeface="Arial"/>
                <a:ea typeface="Arial"/>
                <a:cs typeface="Arial"/>
                <a:sym typeface="Arial"/>
              </a:rPr>
              <a:t>Input validation</a:t>
            </a:r>
            <a:endParaRPr/>
          </a:p>
          <a:p>
            <a:pPr marL="457200" marR="0" lvl="1" indent="0" algn="just" rtl="0">
              <a:spcBef>
                <a:spcPts val="0"/>
              </a:spcBef>
              <a:spcAft>
                <a:spcPts val="0"/>
              </a:spcAft>
              <a:buNone/>
            </a:pPr>
            <a:endParaRPr sz="1800" b="1" i="0" u="none" strike="noStrike" cap="none">
              <a:solidFill>
                <a:schemeClr val="dk1"/>
              </a:solidFill>
              <a:latin typeface="Arial"/>
              <a:ea typeface="Arial"/>
              <a:cs typeface="Arial"/>
              <a:sym typeface="Arial"/>
            </a:endParaRPr>
          </a:p>
          <a:p>
            <a:pPr marL="457200" marR="0" lvl="1" indent="0" algn="just" rtl="0">
              <a:spcBef>
                <a:spcPts val="0"/>
              </a:spcBef>
              <a:spcAft>
                <a:spcPts val="0"/>
              </a:spcAft>
              <a:buNone/>
            </a:pPr>
            <a:r>
              <a:rPr lang="en-US" sz="1800" b="1" i="0" u="none" strike="noStrike" cap="none">
                <a:solidFill>
                  <a:schemeClr val="dk1"/>
                </a:solidFill>
                <a:latin typeface="Arial"/>
                <a:ea typeface="Arial"/>
                <a:cs typeface="Arial"/>
                <a:sym typeface="Arial"/>
              </a:rPr>
              <a:t>            --Replace all single quotes with two single quotes.</a:t>
            </a:r>
            <a:endParaRPr/>
          </a:p>
          <a:p>
            <a:pPr marL="457200" marR="0" lvl="1" indent="0" algn="just" rtl="0">
              <a:spcBef>
                <a:spcPts val="0"/>
              </a:spcBef>
              <a:spcAft>
                <a:spcPts val="0"/>
              </a:spcAft>
              <a:buNone/>
            </a:pPr>
            <a:r>
              <a:rPr lang="en-US" sz="1800" b="1" i="0" u="none" strike="noStrike" cap="none">
                <a:solidFill>
                  <a:schemeClr val="dk1"/>
                </a:solidFill>
                <a:latin typeface="Arial"/>
                <a:ea typeface="Arial"/>
                <a:cs typeface="Arial"/>
                <a:sym typeface="Arial"/>
              </a:rPr>
              <a:t>            --Sanitize the input</a:t>
            </a:r>
            <a:endParaRPr/>
          </a:p>
          <a:p>
            <a:pPr marL="457200" marR="0" lvl="1" indent="0" algn="just" rtl="0">
              <a:spcBef>
                <a:spcPts val="0"/>
              </a:spcBef>
              <a:spcAft>
                <a:spcPts val="0"/>
              </a:spcAft>
              <a:buNone/>
            </a:pPr>
            <a:r>
              <a:rPr lang="en-US" sz="1800" b="1" i="0" u="none" strike="noStrike" cap="none">
                <a:solidFill>
                  <a:schemeClr val="dk1"/>
                </a:solidFill>
                <a:latin typeface="Arial"/>
                <a:ea typeface="Arial"/>
                <a:cs typeface="Arial"/>
                <a:sym typeface="Arial"/>
              </a:rPr>
              <a:t>            --Numeric value must be checked.</a:t>
            </a:r>
            <a:endParaRPr/>
          </a:p>
          <a:p>
            <a:pPr marL="457200" marR="0" lvl="1" indent="0" algn="just" rtl="0">
              <a:spcBef>
                <a:spcPts val="0"/>
              </a:spcBef>
              <a:spcAft>
                <a:spcPts val="0"/>
              </a:spcAft>
              <a:buNone/>
            </a:pPr>
            <a:r>
              <a:rPr lang="en-US" sz="1800" b="1" i="0" u="none" strike="noStrike" cap="none">
                <a:solidFill>
                  <a:schemeClr val="dk1"/>
                </a:solidFill>
                <a:latin typeface="Arial"/>
                <a:ea typeface="Arial"/>
                <a:cs typeface="Arial"/>
                <a:sym typeface="Arial"/>
              </a:rPr>
              <a:t>            --Keep all the boxes and form fields as short as possible to limit the length of user input.</a:t>
            </a:r>
            <a:endParaRPr/>
          </a:p>
          <a:p>
            <a:pPr marL="457200" marR="0" lvl="1" indent="0" algn="just" rtl="0">
              <a:spcBef>
                <a:spcPts val="0"/>
              </a:spcBef>
              <a:spcAft>
                <a:spcPts val="0"/>
              </a:spcAft>
              <a:buNone/>
            </a:pPr>
            <a:endParaRPr sz="1800" b="1" i="0" u="none" strike="noStrike" cap="none">
              <a:solidFill>
                <a:schemeClr val="dk1"/>
              </a:solidFill>
              <a:latin typeface="Arial"/>
              <a:ea typeface="Arial"/>
              <a:cs typeface="Arial"/>
              <a:sym typeface="Arial"/>
            </a:endParaRPr>
          </a:p>
          <a:p>
            <a:pPr marL="457200" marR="0" lvl="1" indent="0" algn="just" rtl="0">
              <a:spcBef>
                <a:spcPts val="0"/>
              </a:spcBef>
              <a:spcAft>
                <a:spcPts val="0"/>
              </a:spcAft>
              <a:buNone/>
            </a:pPr>
            <a:r>
              <a:rPr lang="en-US" sz="1800" b="1" i="0" u="none" strike="noStrike" cap="none">
                <a:solidFill>
                  <a:schemeClr val="dk1"/>
                </a:solidFill>
                <a:latin typeface="Arial"/>
                <a:ea typeface="Arial"/>
                <a:cs typeface="Arial"/>
                <a:sym typeface="Arial"/>
              </a:rPr>
              <a:t>2. Modify error reports</a:t>
            </a:r>
            <a:endParaRPr/>
          </a:p>
          <a:p>
            <a:pPr marL="457200" marR="0" lvl="1" indent="0" algn="just" rtl="0">
              <a:spcBef>
                <a:spcPts val="0"/>
              </a:spcBef>
              <a:spcAft>
                <a:spcPts val="0"/>
              </a:spcAft>
              <a:buNone/>
            </a:pPr>
            <a:endParaRPr sz="1800" b="1" i="0" u="none" strike="noStrike" cap="none">
              <a:solidFill>
                <a:schemeClr val="dk1"/>
              </a:solidFill>
              <a:latin typeface="Arial"/>
              <a:ea typeface="Arial"/>
              <a:cs typeface="Arial"/>
              <a:sym typeface="Arial"/>
            </a:endParaRPr>
          </a:p>
          <a:p>
            <a:pPr marL="457200" marR="0" lvl="1" indent="0" algn="just" rtl="0">
              <a:spcBef>
                <a:spcPts val="0"/>
              </a:spcBef>
              <a:spcAft>
                <a:spcPts val="0"/>
              </a:spcAft>
              <a:buNone/>
            </a:pPr>
            <a:r>
              <a:rPr lang="en-US" sz="1800" b="1" i="0" u="none" strike="noStrike" cap="none">
                <a:solidFill>
                  <a:schemeClr val="dk1"/>
                </a:solidFill>
                <a:latin typeface="Arial"/>
                <a:ea typeface="Arial"/>
                <a:cs typeface="Arial"/>
                <a:sym typeface="Arial"/>
              </a:rPr>
              <a:t>          -- handle error reports carefully—It must not be displayed to outside users.</a:t>
            </a:r>
            <a:endParaRPr/>
          </a:p>
          <a:p>
            <a:pPr marL="457200" marR="0" lvl="1" indent="0" algn="just" rtl="0">
              <a:spcBef>
                <a:spcPts val="0"/>
              </a:spcBef>
              <a:spcAft>
                <a:spcPts val="0"/>
              </a:spcAft>
              <a:buNone/>
            </a:pPr>
            <a:r>
              <a:rPr lang="en-US" sz="1800" b="1" i="0" u="none" strike="noStrike" cap="none">
                <a:solidFill>
                  <a:schemeClr val="dk1"/>
                </a:solidFill>
                <a:latin typeface="Arial"/>
                <a:ea typeface="Arial"/>
                <a:cs typeface="Arial"/>
                <a:sym typeface="Arial"/>
              </a:rPr>
              <a:t>       </a:t>
            </a:r>
            <a:endParaRPr/>
          </a:p>
          <a:p>
            <a:pPr marL="457200" marR="0" lvl="1" indent="0" algn="just" rtl="0">
              <a:spcBef>
                <a:spcPts val="0"/>
              </a:spcBef>
              <a:spcAft>
                <a:spcPts val="0"/>
              </a:spcAft>
              <a:buNone/>
            </a:pPr>
            <a:r>
              <a:rPr lang="en-US" sz="1800" b="1" i="0" u="none" strike="noStrike" cap="none">
                <a:solidFill>
                  <a:schemeClr val="dk1"/>
                </a:solidFill>
                <a:latin typeface="Arial"/>
                <a:ea typeface="Arial"/>
                <a:cs typeface="Arial"/>
                <a:sym typeface="Arial"/>
              </a:rPr>
              <a:t> 3. Other preventions</a:t>
            </a:r>
            <a:endParaRPr/>
          </a:p>
          <a:p>
            <a:pPr marL="457200" marR="0" lvl="1" indent="0" algn="just" rtl="0">
              <a:spcBef>
                <a:spcPts val="0"/>
              </a:spcBef>
              <a:spcAft>
                <a:spcPts val="0"/>
              </a:spcAft>
              <a:buNone/>
            </a:pPr>
            <a:r>
              <a:rPr lang="en-US" sz="1800" b="1" i="0" u="none" strike="noStrike" cap="none">
                <a:solidFill>
                  <a:schemeClr val="dk1"/>
                </a:solidFill>
                <a:latin typeface="Arial"/>
                <a:ea typeface="Arial"/>
                <a:cs typeface="Arial"/>
                <a:sym typeface="Arial"/>
              </a:rPr>
              <a:t>             </a:t>
            </a:r>
            <a:endParaRPr/>
          </a:p>
          <a:p>
            <a:pPr marL="457200" marR="0" lvl="1" indent="0" algn="just" rtl="0">
              <a:spcBef>
                <a:spcPts val="0"/>
              </a:spcBef>
              <a:spcAft>
                <a:spcPts val="0"/>
              </a:spcAft>
              <a:buNone/>
            </a:pPr>
            <a:r>
              <a:rPr lang="en-US" sz="1800" b="1" i="0" u="none" strike="noStrike" cap="none">
                <a:solidFill>
                  <a:schemeClr val="dk1"/>
                </a:solidFill>
                <a:latin typeface="Arial"/>
                <a:ea typeface="Arial"/>
                <a:cs typeface="Arial"/>
                <a:sym typeface="Arial"/>
              </a:rPr>
              <a:t>         --Isolate data base server and web server.</a:t>
            </a:r>
            <a:endParaRPr/>
          </a:p>
          <a:p>
            <a:pPr marL="457200" marR="0" lvl="1" indent="0" algn="just" rtl="0">
              <a:spcBef>
                <a:spcPts val="0"/>
              </a:spcBef>
              <a:spcAft>
                <a:spcPts val="0"/>
              </a:spcAft>
              <a:buNone/>
            </a:pPr>
            <a:endParaRPr sz="1600" b="1" i="0" u="none" strike="noStrike" cap="none">
              <a:solidFill>
                <a:schemeClr val="dk1"/>
              </a:solidFill>
              <a:latin typeface="Arial"/>
              <a:ea typeface="Arial"/>
              <a:cs typeface="Arial"/>
              <a:sym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800"/>
        <p:cNvGrpSpPr/>
        <p:nvPr/>
      </p:nvGrpSpPr>
      <p:grpSpPr>
        <a:xfrm>
          <a:off x="0" y="0"/>
          <a:ext cx="0" cy="0"/>
          <a:chOff x="0" y="0"/>
          <a:chExt cx="0" cy="0"/>
        </a:xfrm>
      </p:grpSpPr>
      <p:sp>
        <p:nvSpPr>
          <p:cNvPr id="801" name="Google Shape;801;p7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 name="Google Shape;802;p7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 name="Google Shape;803;p71"/>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lt1"/>
                </a:solidFill>
                <a:latin typeface="Arial"/>
                <a:ea typeface="Arial"/>
                <a:cs typeface="Arial"/>
                <a:sym typeface="Arial"/>
              </a:rPr>
              <a:t> Attacks on Wireless Networks </a:t>
            </a:r>
            <a:endParaRPr/>
          </a:p>
        </p:txBody>
      </p:sp>
      <p:sp>
        <p:nvSpPr>
          <p:cNvPr id="804" name="Google Shape;804;p71"/>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805" name="Google Shape;805;p71"/>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806" name="Google Shape;806;p71"/>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807" name="Google Shape;807;p71"/>
          <p:cNvSpPr txBox="1"/>
          <p:nvPr/>
        </p:nvSpPr>
        <p:spPr>
          <a:xfrm>
            <a:off x="533400" y="990600"/>
            <a:ext cx="11049000" cy="477053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800">
              <a:solidFill>
                <a:schemeClr val="dk1"/>
              </a:solidFill>
              <a:latin typeface="Arial"/>
              <a:ea typeface="Arial"/>
              <a:cs typeface="Arial"/>
              <a:sym typeface="Arial"/>
            </a:endParaRPr>
          </a:p>
          <a:p>
            <a:pPr marL="0" marR="0" lvl="0" indent="0" algn="l" rtl="0">
              <a:spcBef>
                <a:spcPts val="0"/>
              </a:spcBef>
              <a:spcAft>
                <a:spcPts val="0"/>
              </a:spcAft>
              <a:buNone/>
            </a:pPr>
            <a:r>
              <a:rPr lang="en-US" sz="2000">
                <a:solidFill>
                  <a:schemeClr val="dk1"/>
                </a:solidFill>
                <a:latin typeface="Arial"/>
                <a:ea typeface="Arial"/>
                <a:cs typeface="Arial"/>
                <a:sym typeface="Arial"/>
              </a:rPr>
              <a:t>The following are different types of “mobile workers”:</a:t>
            </a:r>
            <a:endParaRPr/>
          </a:p>
          <a:p>
            <a:pPr marL="0" marR="0" lvl="0" indent="0" algn="l" rtl="0">
              <a:spcBef>
                <a:spcPts val="0"/>
              </a:spcBef>
              <a:spcAft>
                <a:spcPts val="0"/>
              </a:spcAft>
              <a:buNone/>
            </a:pPr>
            <a:endParaRPr sz="2000">
              <a:solidFill>
                <a:schemeClr val="dk1"/>
              </a:solidFill>
              <a:latin typeface="Arial"/>
              <a:ea typeface="Arial"/>
              <a:cs typeface="Arial"/>
              <a:sym typeface="Arial"/>
            </a:endParaRPr>
          </a:p>
          <a:p>
            <a:pPr marL="685800" marR="0" lvl="1" indent="-228600" algn="l" rtl="0">
              <a:spcBef>
                <a:spcPts val="0"/>
              </a:spcBef>
              <a:spcAft>
                <a:spcPts val="0"/>
              </a:spcAft>
              <a:buClr>
                <a:schemeClr val="dk1"/>
              </a:buClr>
              <a:buSzPts val="2000"/>
              <a:buFont typeface="Arial"/>
              <a:buAutoNum type="arabicPeriod"/>
            </a:pPr>
            <a:r>
              <a:rPr lang="en-US" sz="2000" b="0" i="0" u="none" strike="noStrike" cap="none">
                <a:solidFill>
                  <a:schemeClr val="dk1"/>
                </a:solidFill>
                <a:latin typeface="Arial"/>
                <a:ea typeface="Arial"/>
                <a:cs typeface="Arial"/>
                <a:sym typeface="Arial"/>
              </a:rPr>
              <a:t>Tethered/remote worker</a:t>
            </a:r>
            <a:endParaRPr/>
          </a:p>
          <a:p>
            <a:pPr marL="685800" marR="0" lvl="1" indent="-228600" algn="l" rtl="0">
              <a:spcBef>
                <a:spcPts val="0"/>
              </a:spcBef>
              <a:spcAft>
                <a:spcPts val="0"/>
              </a:spcAft>
              <a:buClr>
                <a:schemeClr val="dk1"/>
              </a:buClr>
              <a:buSzPts val="2000"/>
              <a:buFont typeface="Arial"/>
              <a:buAutoNum type="arabicPeriod"/>
            </a:pPr>
            <a:r>
              <a:rPr lang="en-US" sz="2000" b="0" i="0" u="none" strike="noStrike" cap="none">
                <a:solidFill>
                  <a:schemeClr val="dk1"/>
                </a:solidFill>
                <a:latin typeface="Arial"/>
                <a:ea typeface="Arial"/>
                <a:cs typeface="Arial"/>
                <a:sym typeface="Arial"/>
              </a:rPr>
              <a:t>Roaming user</a:t>
            </a:r>
            <a:endParaRPr/>
          </a:p>
          <a:p>
            <a:pPr marL="685800" marR="0" lvl="1" indent="-228600" algn="l" rtl="0">
              <a:spcBef>
                <a:spcPts val="0"/>
              </a:spcBef>
              <a:spcAft>
                <a:spcPts val="0"/>
              </a:spcAft>
              <a:buClr>
                <a:schemeClr val="dk1"/>
              </a:buClr>
              <a:buSzPts val="2000"/>
              <a:buFont typeface="Arial"/>
              <a:buAutoNum type="arabicPeriod"/>
            </a:pPr>
            <a:r>
              <a:rPr lang="en-US" sz="2000" b="0" i="0" u="none" strike="noStrike" cap="none">
                <a:solidFill>
                  <a:schemeClr val="dk1"/>
                </a:solidFill>
                <a:latin typeface="Arial"/>
                <a:ea typeface="Arial"/>
                <a:cs typeface="Arial"/>
                <a:sym typeface="Arial"/>
              </a:rPr>
              <a:t>Nomad</a:t>
            </a:r>
            <a:endParaRPr/>
          </a:p>
          <a:p>
            <a:pPr marL="685800" marR="0" lvl="1" indent="-228600" algn="l" rtl="0">
              <a:spcBef>
                <a:spcPts val="0"/>
              </a:spcBef>
              <a:spcAft>
                <a:spcPts val="0"/>
              </a:spcAft>
              <a:buClr>
                <a:schemeClr val="dk1"/>
              </a:buClr>
              <a:buSzPts val="2000"/>
              <a:buFont typeface="Arial"/>
              <a:buAutoNum type="arabicPeriod"/>
            </a:pPr>
            <a:r>
              <a:rPr lang="en-US" sz="2000" b="0" i="0" u="none" strike="noStrike" cap="none">
                <a:solidFill>
                  <a:schemeClr val="dk1"/>
                </a:solidFill>
                <a:latin typeface="Arial"/>
                <a:ea typeface="Arial"/>
                <a:cs typeface="Arial"/>
                <a:sym typeface="Arial"/>
              </a:rPr>
              <a:t>Road warrior</a:t>
            </a:r>
            <a:endParaRPr/>
          </a:p>
          <a:p>
            <a:pPr marL="457200" marR="0" lvl="1" indent="0" algn="l" rtl="0">
              <a:spcBef>
                <a:spcPts val="0"/>
              </a:spcBef>
              <a:spcAft>
                <a:spcPts val="0"/>
              </a:spcAft>
              <a:buNone/>
            </a:pPr>
            <a:endParaRPr sz="2000" b="0" i="0" u="none" strike="noStrike" cap="none">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Wireless networks extend the range of traditional wired networks by using radio waves to transmit data to wireless-enabled devices such as laptops and PDAs. </a:t>
            </a:r>
            <a:endParaRPr/>
          </a:p>
          <a:p>
            <a:pPr marL="285750" marR="0" lvl="0" indent="-158750" algn="l" rtl="0">
              <a:spcBef>
                <a:spcPts val="0"/>
              </a:spcBef>
              <a:spcAft>
                <a:spcPts val="0"/>
              </a:spcAft>
              <a:buClr>
                <a:schemeClr val="dk1"/>
              </a:buClr>
              <a:buSzPts val="2000"/>
              <a:buFont typeface="Noto Sans Symbols"/>
              <a:buNone/>
            </a:pPr>
            <a:endParaRPr sz="200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Wireless networks are generally composed of two basic elements: </a:t>
            </a:r>
            <a:endParaRPr/>
          </a:p>
          <a:p>
            <a:pPr marL="800100" marR="0" lvl="1" indent="-342900" algn="l" rtl="0">
              <a:spcBef>
                <a:spcPts val="0"/>
              </a:spcBef>
              <a:spcAft>
                <a:spcPts val="0"/>
              </a:spcAft>
              <a:buClr>
                <a:schemeClr val="dk1"/>
              </a:buClr>
              <a:buSzPts val="2000"/>
              <a:buFont typeface="Arial"/>
              <a:buAutoNum type="alphaLcParenBoth"/>
            </a:pPr>
            <a:r>
              <a:rPr lang="en-US" sz="2000" b="0" i="0" u="none" strike="noStrike" cap="none">
                <a:solidFill>
                  <a:schemeClr val="dk1"/>
                </a:solidFill>
                <a:latin typeface="Arial"/>
                <a:ea typeface="Arial"/>
                <a:cs typeface="Arial"/>
                <a:sym typeface="Arial"/>
              </a:rPr>
              <a:t>Access points (APs) </a:t>
            </a:r>
            <a:endParaRPr/>
          </a:p>
          <a:p>
            <a:pPr marL="800100" marR="0" lvl="1" indent="-342900" algn="l" rtl="0">
              <a:spcBef>
                <a:spcPts val="0"/>
              </a:spcBef>
              <a:spcAft>
                <a:spcPts val="0"/>
              </a:spcAft>
              <a:buClr>
                <a:schemeClr val="dk1"/>
              </a:buClr>
              <a:buSzPts val="2000"/>
              <a:buFont typeface="Arial"/>
              <a:buAutoNum type="alphaLcParenBoth"/>
            </a:pPr>
            <a:r>
              <a:rPr lang="en-US" sz="2000" b="0" i="0" u="none" strike="noStrike" cap="none">
                <a:solidFill>
                  <a:schemeClr val="dk1"/>
                </a:solidFill>
                <a:latin typeface="Arial"/>
                <a:ea typeface="Arial"/>
                <a:cs typeface="Arial"/>
                <a:sym typeface="Arial"/>
              </a:rPr>
              <a:t>Other wireless-enabled devices, such as laptops radio transmitters and receivers to communicate or “connect” with each other.</a:t>
            </a:r>
            <a:endParaRPr/>
          </a:p>
          <a:p>
            <a:pPr marL="685800" marR="0" lvl="1" indent="-127000" algn="l" rtl="0">
              <a:spcBef>
                <a:spcPts val="0"/>
              </a:spcBef>
              <a:spcAft>
                <a:spcPts val="0"/>
              </a:spcAft>
              <a:buClr>
                <a:schemeClr val="dk1"/>
              </a:buClr>
              <a:buSzPts val="1600"/>
              <a:buFont typeface="Arial"/>
              <a:buNone/>
            </a:pPr>
            <a:endParaRPr sz="1600" b="0" i="0" u="none" strike="noStrike" cap="none">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 name="Google Shape;85;p9"/>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 name="Google Shape;86;p9"/>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87" name="Google Shape;87;p9"/>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88" name="Google Shape;88;p9"/>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89" name="Google Shape;89;p9"/>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Types of Proxy Servers</a:t>
            </a:r>
            <a:endParaRPr/>
          </a:p>
        </p:txBody>
      </p:sp>
      <p:sp>
        <p:nvSpPr>
          <p:cNvPr id="90" name="Google Shape;90;p9"/>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91" name="Google Shape;91;p9"/>
          <p:cNvSpPr txBox="1"/>
          <p:nvPr/>
        </p:nvSpPr>
        <p:spPr>
          <a:xfrm>
            <a:off x="990600" y="838200"/>
            <a:ext cx="32766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Reverse Proxy:-</a:t>
            </a:r>
            <a:endParaRPr/>
          </a:p>
        </p:txBody>
      </p:sp>
      <p:pic>
        <p:nvPicPr>
          <p:cNvPr id="92" name="Google Shape;92;p9"/>
          <p:cNvPicPr preferRelativeResize="0"/>
          <p:nvPr/>
        </p:nvPicPr>
        <p:blipFill rotWithShape="1">
          <a:blip r:embed="rId3">
            <a:alphaModFix/>
          </a:blip>
          <a:srcRect l="3232" t="1" b="-460"/>
          <a:stretch/>
        </p:blipFill>
        <p:spPr>
          <a:xfrm>
            <a:off x="2808513" y="1852612"/>
            <a:ext cx="6802211" cy="3167257"/>
          </a:xfrm>
          <a:prstGeom prst="rect">
            <a:avLst/>
          </a:prstGeom>
          <a:noFill/>
          <a:ln w="381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effec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7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 name="Google Shape;813;p72"/>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 name="Google Shape;814;p72"/>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lt1"/>
                </a:solidFill>
                <a:latin typeface="Arial"/>
                <a:ea typeface="Arial"/>
                <a:cs typeface="Arial"/>
                <a:sym typeface="Arial"/>
              </a:rPr>
              <a:t>Wireless Networks</a:t>
            </a:r>
            <a:endParaRPr/>
          </a:p>
        </p:txBody>
      </p:sp>
      <p:sp>
        <p:nvSpPr>
          <p:cNvPr id="815" name="Google Shape;815;p72"/>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816" name="Google Shape;816;p72"/>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817" name="Google Shape;817;p72"/>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818" name="Google Shape;818;p72"/>
          <p:cNvPicPr preferRelativeResize="0"/>
          <p:nvPr/>
        </p:nvPicPr>
        <p:blipFill rotWithShape="1">
          <a:blip r:embed="rId3">
            <a:alphaModFix/>
          </a:blip>
          <a:srcRect/>
          <a:stretch/>
        </p:blipFill>
        <p:spPr>
          <a:xfrm>
            <a:off x="2490284" y="1056944"/>
            <a:ext cx="7211431" cy="4744112"/>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7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 name="Google Shape;824;p73"/>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 name="Google Shape;825;p73"/>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lt1"/>
                </a:solidFill>
                <a:latin typeface="Arial"/>
                <a:ea typeface="Arial"/>
                <a:cs typeface="Arial"/>
                <a:sym typeface="Arial"/>
              </a:rPr>
              <a:t>Important Terminologies</a:t>
            </a:r>
            <a:endParaRPr/>
          </a:p>
        </p:txBody>
      </p:sp>
      <p:sp>
        <p:nvSpPr>
          <p:cNvPr id="826" name="Google Shape;826;p73"/>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827" name="Google Shape;827;p73"/>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828" name="Google Shape;828;p73"/>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829" name="Google Shape;829;p73"/>
          <p:cNvSpPr txBox="1"/>
          <p:nvPr/>
        </p:nvSpPr>
        <p:spPr>
          <a:xfrm>
            <a:off x="1219200" y="1143000"/>
            <a:ext cx="6324600" cy="4247317"/>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802.11 networking standards.</a:t>
            </a:r>
            <a:endParaRPr/>
          </a:p>
          <a:p>
            <a:pPr marL="342900" marR="0" lvl="0" indent="-228600" algn="l" rtl="0">
              <a:spcBef>
                <a:spcPts val="0"/>
              </a:spcBef>
              <a:spcAft>
                <a:spcPts val="0"/>
              </a:spcAft>
              <a:buClr>
                <a:schemeClr val="dk1"/>
              </a:buClr>
              <a:buSzPts val="1800"/>
              <a:buFont typeface="Noto Sans Symbols"/>
              <a:buNone/>
            </a:pPr>
            <a:endParaRPr sz="180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Access Points</a:t>
            </a:r>
            <a:endParaRPr/>
          </a:p>
          <a:p>
            <a:pPr marL="342900" marR="0" lvl="0" indent="-228600" algn="l" rtl="0">
              <a:spcBef>
                <a:spcPts val="0"/>
              </a:spcBef>
              <a:spcAft>
                <a:spcPts val="0"/>
              </a:spcAft>
              <a:buClr>
                <a:schemeClr val="dk1"/>
              </a:buClr>
              <a:buSzPts val="1800"/>
              <a:buFont typeface="Noto Sans Symbols"/>
              <a:buNone/>
            </a:pPr>
            <a:endParaRPr sz="180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Wifi hotspots</a:t>
            </a:r>
            <a:endParaRPr/>
          </a:p>
          <a:p>
            <a:pPr marL="342900" marR="0" lvl="0" indent="-228600" algn="l" rtl="0">
              <a:spcBef>
                <a:spcPts val="0"/>
              </a:spcBef>
              <a:spcAft>
                <a:spcPts val="0"/>
              </a:spcAft>
              <a:buClr>
                <a:schemeClr val="dk1"/>
              </a:buClr>
              <a:buSzPts val="1800"/>
              <a:buFont typeface="Noto Sans Symbols"/>
              <a:buNone/>
            </a:pPr>
            <a:endParaRPr sz="180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Service set identifier(SSID)</a:t>
            </a:r>
            <a:endParaRPr/>
          </a:p>
          <a:p>
            <a:pPr marL="342900" marR="0" lvl="0" indent="-228600" algn="l" rtl="0">
              <a:spcBef>
                <a:spcPts val="0"/>
              </a:spcBef>
              <a:spcAft>
                <a:spcPts val="0"/>
              </a:spcAft>
              <a:buClr>
                <a:schemeClr val="dk1"/>
              </a:buClr>
              <a:buSzPts val="1800"/>
              <a:buFont typeface="Noto Sans Symbols"/>
              <a:buNone/>
            </a:pPr>
            <a:endParaRPr sz="180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Wired equivalence privacy(WEP)</a:t>
            </a:r>
            <a:endParaRPr/>
          </a:p>
          <a:p>
            <a:pPr marL="342900" marR="0" lvl="0" indent="-228600" algn="l" rtl="0">
              <a:spcBef>
                <a:spcPts val="0"/>
              </a:spcBef>
              <a:spcAft>
                <a:spcPts val="0"/>
              </a:spcAft>
              <a:buClr>
                <a:schemeClr val="dk1"/>
              </a:buClr>
              <a:buSzPts val="1800"/>
              <a:buFont typeface="Noto Sans Symbols"/>
              <a:buNone/>
            </a:pPr>
            <a:endParaRPr sz="180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WIFI protected access(WPA and WPA2)</a:t>
            </a:r>
            <a:endParaRPr/>
          </a:p>
          <a:p>
            <a:pPr marL="342900" marR="0" lvl="0" indent="-228600" algn="l" rtl="0">
              <a:spcBef>
                <a:spcPts val="0"/>
              </a:spcBef>
              <a:spcAft>
                <a:spcPts val="0"/>
              </a:spcAft>
              <a:buClr>
                <a:schemeClr val="dk1"/>
              </a:buClr>
              <a:buSzPts val="1800"/>
              <a:buFont typeface="Noto Sans Symbols"/>
              <a:buNone/>
            </a:pPr>
            <a:endParaRPr sz="1800">
              <a:solidFill>
                <a:schemeClr val="dk1"/>
              </a:solidFill>
              <a:latin typeface="Arial"/>
              <a:ea typeface="Arial"/>
              <a:cs typeface="Arial"/>
              <a:sym typeface="Arial"/>
            </a:endParaRPr>
          </a:p>
          <a:p>
            <a:pPr marL="342900" marR="0" lvl="0" indent="-34290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Media Access Control(MAC)</a:t>
            </a:r>
            <a:endParaRPr/>
          </a:p>
          <a:p>
            <a:pPr marL="342900" marR="0" lvl="0" indent="-228600" algn="l" rtl="0">
              <a:spcBef>
                <a:spcPts val="0"/>
              </a:spcBef>
              <a:spcAft>
                <a:spcPts val="0"/>
              </a:spcAft>
              <a:buClr>
                <a:schemeClr val="dk1"/>
              </a:buClr>
              <a:buSzPts val="1800"/>
              <a:buFont typeface="Noto Sans Symbols"/>
              <a:buNone/>
            </a:pPr>
            <a:endParaRPr sz="1800">
              <a:solidFill>
                <a:schemeClr val="dk1"/>
              </a:solidFill>
              <a:latin typeface="Arial"/>
              <a:ea typeface="Arial"/>
              <a:cs typeface="Arial"/>
              <a:sym typeface="Arial"/>
            </a:endParaRPr>
          </a:p>
          <a:p>
            <a:pPr marL="342900" marR="0" lvl="0" indent="-228600" algn="l"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833"/>
        <p:cNvGrpSpPr/>
        <p:nvPr/>
      </p:nvGrpSpPr>
      <p:grpSpPr>
        <a:xfrm>
          <a:off x="0" y="0"/>
          <a:ext cx="0" cy="0"/>
          <a:chOff x="0" y="0"/>
          <a:chExt cx="0" cy="0"/>
        </a:xfrm>
      </p:grpSpPr>
      <p:sp>
        <p:nvSpPr>
          <p:cNvPr id="834" name="Google Shape;834;p7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 name="Google Shape;835;p74"/>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 name="Google Shape;836;p74"/>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lt1"/>
                </a:solidFill>
                <a:latin typeface="Arial"/>
                <a:ea typeface="Arial"/>
                <a:cs typeface="Arial"/>
                <a:sym typeface="Arial"/>
              </a:rPr>
              <a:t>Traditional Techniques of Attacks on Wireless Networks</a:t>
            </a:r>
            <a:endParaRPr/>
          </a:p>
        </p:txBody>
      </p:sp>
      <p:sp>
        <p:nvSpPr>
          <p:cNvPr id="837" name="Google Shape;837;p74"/>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838" name="Google Shape;838;p74"/>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839" name="Google Shape;839;p74"/>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840" name="Google Shape;840;p74"/>
          <p:cNvSpPr txBox="1"/>
          <p:nvPr/>
        </p:nvSpPr>
        <p:spPr>
          <a:xfrm>
            <a:off x="228600" y="609600"/>
            <a:ext cx="11430000" cy="5300169"/>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600"/>
              <a:buFont typeface="Noto Sans Symbols"/>
              <a:buChar char="⮚"/>
            </a:pPr>
            <a:r>
              <a:rPr lang="en-US" sz="1600">
                <a:solidFill>
                  <a:schemeClr val="dk1"/>
                </a:solidFill>
                <a:latin typeface="Arial"/>
                <a:ea typeface="Arial"/>
                <a:cs typeface="Arial"/>
                <a:sym typeface="Arial"/>
              </a:rPr>
              <a:t>Penetration of a wireless network through unauthorized access is termed as wireless cracking. </a:t>
            </a:r>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a:p>
            <a:pPr marL="742950" marR="0" lvl="1" indent="-285750" algn="l" rtl="0">
              <a:lnSpc>
                <a:spcPct val="200000"/>
              </a:lnSpc>
              <a:spcBef>
                <a:spcPts val="0"/>
              </a:spcBef>
              <a:spcAft>
                <a:spcPts val="0"/>
              </a:spcAft>
              <a:buClr>
                <a:schemeClr val="dk1"/>
              </a:buClr>
              <a:buSzPts val="1800"/>
              <a:buFont typeface="Noto Sans Symbols"/>
              <a:buChar char="⮚"/>
            </a:pPr>
            <a:r>
              <a:rPr lang="en-US" sz="1800" b="1" i="0" u="none" strike="noStrike" cap="none">
                <a:solidFill>
                  <a:schemeClr val="dk1"/>
                </a:solidFill>
                <a:latin typeface="Arial"/>
                <a:ea typeface="Arial"/>
                <a:cs typeface="Arial"/>
                <a:sym typeface="Arial"/>
              </a:rPr>
              <a:t>Sniffing</a:t>
            </a:r>
            <a:endParaRPr/>
          </a:p>
          <a:p>
            <a:pPr marL="457200" marR="0" lvl="1" indent="0" algn="l" rtl="0">
              <a:lnSpc>
                <a:spcPct val="200000"/>
              </a:lnSpc>
              <a:spcBef>
                <a:spcPts val="0"/>
              </a:spcBef>
              <a:spcAft>
                <a:spcPts val="0"/>
              </a:spcAft>
              <a:buNone/>
            </a:pPr>
            <a:r>
              <a:rPr lang="en-US" sz="1800" b="0" i="0" u="none" strike="noStrike" cap="none">
                <a:solidFill>
                  <a:schemeClr val="dk1"/>
                </a:solidFill>
                <a:latin typeface="Arial"/>
                <a:ea typeface="Arial"/>
                <a:cs typeface="Arial"/>
                <a:sym typeface="Arial"/>
              </a:rPr>
              <a:t>     --Intercepting wireless data</a:t>
            </a:r>
            <a:endParaRPr/>
          </a:p>
          <a:p>
            <a:pPr marL="742950" marR="0" lvl="1" indent="-285750" algn="l" rtl="0">
              <a:lnSpc>
                <a:spcPct val="200000"/>
              </a:lnSpc>
              <a:spcBef>
                <a:spcPts val="0"/>
              </a:spcBef>
              <a:spcAft>
                <a:spcPts val="0"/>
              </a:spcAft>
              <a:buClr>
                <a:schemeClr val="dk1"/>
              </a:buClr>
              <a:buSzPts val="1800"/>
              <a:buFont typeface="Noto Sans Symbols"/>
              <a:buChar char="⮚"/>
            </a:pPr>
            <a:r>
              <a:rPr lang="en-US" sz="1800" b="1" i="0" u="none" strike="noStrike" cap="none">
                <a:solidFill>
                  <a:schemeClr val="dk1"/>
                </a:solidFill>
                <a:latin typeface="Arial"/>
                <a:ea typeface="Arial"/>
                <a:cs typeface="Arial"/>
                <a:sym typeface="Arial"/>
              </a:rPr>
              <a:t>Spoofing</a:t>
            </a:r>
            <a:endParaRPr/>
          </a:p>
          <a:p>
            <a:pPr marL="457200" marR="0" lvl="1" indent="0" algn="l" rtl="0">
              <a:lnSpc>
                <a:spcPct val="200000"/>
              </a:lnSpc>
              <a:spcBef>
                <a:spcPts val="0"/>
              </a:spcBef>
              <a:spcAft>
                <a:spcPts val="0"/>
              </a:spcAft>
              <a:buNone/>
            </a:pPr>
            <a:r>
              <a:rPr lang="en-US" sz="1600" b="0" i="0" u="none" strike="noStrike" cap="none">
                <a:solidFill>
                  <a:schemeClr val="dk1"/>
                </a:solidFill>
                <a:latin typeface="Arial"/>
                <a:ea typeface="Arial"/>
                <a:cs typeface="Arial"/>
                <a:sym typeface="Arial"/>
              </a:rPr>
              <a:t>        --MAC address spoofing</a:t>
            </a:r>
            <a:endParaRPr/>
          </a:p>
          <a:p>
            <a:pPr marL="457200" marR="0" lvl="1" indent="0" algn="l" rtl="0">
              <a:lnSpc>
                <a:spcPct val="200000"/>
              </a:lnSpc>
              <a:spcBef>
                <a:spcPts val="0"/>
              </a:spcBef>
              <a:spcAft>
                <a:spcPts val="0"/>
              </a:spcAft>
              <a:buNone/>
            </a:pPr>
            <a:r>
              <a:rPr lang="en-US" sz="1600" b="0" i="0" u="none" strike="noStrike" cap="none">
                <a:solidFill>
                  <a:schemeClr val="dk1"/>
                </a:solidFill>
                <a:latin typeface="Arial"/>
                <a:ea typeface="Arial"/>
                <a:cs typeface="Arial"/>
                <a:sym typeface="Arial"/>
              </a:rPr>
              <a:t>         --IP spoofing</a:t>
            </a:r>
            <a:endParaRPr/>
          </a:p>
          <a:p>
            <a:pPr marL="457200" marR="0" lvl="1" indent="0" algn="l" rtl="0">
              <a:lnSpc>
                <a:spcPct val="200000"/>
              </a:lnSpc>
              <a:spcBef>
                <a:spcPts val="0"/>
              </a:spcBef>
              <a:spcAft>
                <a:spcPts val="0"/>
              </a:spcAft>
              <a:buNone/>
            </a:pPr>
            <a:r>
              <a:rPr lang="en-US" sz="1600" b="0" i="0" u="none" strike="noStrike" cap="none">
                <a:solidFill>
                  <a:schemeClr val="dk1"/>
                </a:solidFill>
                <a:latin typeface="Arial"/>
                <a:ea typeface="Arial"/>
                <a:cs typeface="Arial"/>
                <a:sym typeface="Arial"/>
              </a:rPr>
              <a:t>         --Frame spoofing</a:t>
            </a:r>
            <a:endParaRPr/>
          </a:p>
          <a:p>
            <a:pPr marL="742950" marR="0" lvl="1" indent="-285750" algn="l" rtl="0">
              <a:lnSpc>
                <a:spcPct val="200000"/>
              </a:lnSpc>
              <a:spcBef>
                <a:spcPts val="0"/>
              </a:spcBef>
              <a:spcAft>
                <a:spcPts val="0"/>
              </a:spcAft>
              <a:buClr>
                <a:schemeClr val="dk1"/>
              </a:buClr>
              <a:buSzPts val="1800"/>
              <a:buFont typeface="Noto Sans Symbols"/>
              <a:buChar char="⮚"/>
            </a:pPr>
            <a:r>
              <a:rPr lang="en-US" sz="1800" b="1" i="0" u="none" strike="noStrike" cap="none">
                <a:solidFill>
                  <a:schemeClr val="dk1"/>
                </a:solidFill>
                <a:latin typeface="Arial"/>
                <a:ea typeface="Arial"/>
                <a:cs typeface="Arial"/>
                <a:sym typeface="Arial"/>
              </a:rPr>
              <a:t>Denial of service (DoS)</a:t>
            </a:r>
            <a:endParaRPr/>
          </a:p>
          <a:p>
            <a:pPr marL="742950" marR="0" lvl="1" indent="-285750" algn="l" rtl="0">
              <a:lnSpc>
                <a:spcPct val="200000"/>
              </a:lnSpc>
              <a:spcBef>
                <a:spcPts val="0"/>
              </a:spcBef>
              <a:spcAft>
                <a:spcPts val="0"/>
              </a:spcAft>
              <a:buClr>
                <a:schemeClr val="dk1"/>
              </a:buClr>
              <a:buSzPts val="1800"/>
              <a:buFont typeface="Noto Sans Symbols"/>
              <a:buChar char="⮚"/>
            </a:pPr>
            <a:r>
              <a:rPr lang="en-US" sz="1800" b="1" i="0" u="none" strike="noStrike" cap="none">
                <a:solidFill>
                  <a:schemeClr val="dk1"/>
                </a:solidFill>
                <a:latin typeface="Arial"/>
                <a:ea typeface="Arial"/>
                <a:cs typeface="Arial"/>
                <a:sym typeface="Arial"/>
              </a:rPr>
              <a:t>Man-in-the-middle attack (MITM)</a:t>
            </a:r>
            <a:endParaRPr/>
          </a:p>
          <a:p>
            <a:pPr marL="742950" marR="0" lvl="1" indent="-285750" algn="l" rtl="0">
              <a:lnSpc>
                <a:spcPct val="200000"/>
              </a:lnSpc>
              <a:spcBef>
                <a:spcPts val="0"/>
              </a:spcBef>
              <a:spcAft>
                <a:spcPts val="0"/>
              </a:spcAft>
              <a:buClr>
                <a:schemeClr val="dk1"/>
              </a:buClr>
              <a:buSzPts val="1800"/>
              <a:buFont typeface="Noto Sans Symbols"/>
              <a:buChar char="⮚"/>
            </a:pPr>
            <a:r>
              <a:rPr lang="en-US" sz="1800" b="1" i="0" u="none" strike="noStrike" cap="none">
                <a:solidFill>
                  <a:schemeClr val="dk1"/>
                </a:solidFill>
                <a:latin typeface="Arial"/>
                <a:ea typeface="Arial"/>
                <a:cs typeface="Arial"/>
                <a:sym typeface="Arial"/>
              </a:rPr>
              <a:t>Encryption cracking</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44"/>
        <p:cNvGrpSpPr/>
        <p:nvPr/>
      </p:nvGrpSpPr>
      <p:grpSpPr>
        <a:xfrm>
          <a:off x="0" y="0"/>
          <a:ext cx="0" cy="0"/>
          <a:chOff x="0" y="0"/>
          <a:chExt cx="0" cy="0"/>
        </a:xfrm>
      </p:grpSpPr>
      <p:sp>
        <p:nvSpPr>
          <p:cNvPr id="845" name="Google Shape;845;p7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 name="Google Shape;846;p75"/>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 name="Google Shape;847;p75"/>
          <p:cNvSpPr/>
          <p:nvPr/>
        </p:nvSpPr>
        <p:spPr>
          <a:xfrm>
            <a:off x="0" y="0"/>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b="1">
                <a:solidFill>
                  <a:schemeClr val="lt1"/>
                </a:solidFill>
                <a:latin typeface="Arial"/>
                <a:ea typeface="Arial"/>
                <a:cs typeface="Arial"/>
                <a:sym typeface="Arial"/>
              </a:rPr>
              <a:t>How to Secure Wireless Networks</a:t>
            </a:r>
            <a:endParaRPr/>
          </a:p>
        </p:txBody>
      </p:sp>
      <p:sp>
        <p:nvSpPr>
          <p:cNvPr id="848" name="Google Shape;848;p75"/>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849" name="Google Shape;849;p75"/>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850" name="Google Shape;850;p75"/>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851" name="Google Shape;851;p75"/>
          <p:cNvSpPr txBox="1"/>
          <p:nvPr/>
        </p:nvSpPr>
        <p:spPr>
          <a:xfrm>
            <a:off x="152400" y="381000"/>
            <a:ext cx="11277600" cy="537070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700">
              <a:solidFill>
                <a:schemeClr val="dk1"/>
              </a:solidFill>
              <a:latin typeface="Arial"/>
              <a:ea typeface="Arial"/>
              <a:cs typeface="Arial"/>
              <a:sym typeface="Arial"/>
            </a:endParaRPr>
          </a:p>
          <a:p>
            <a:pPr marL="0" marR="0" lvl="0" indent="0" algn="just" rtl="0">
              <a:lnSpc>
                <a:spcPct val="150000"/>
              </a:lnSpc>
              <a:spcBef>
                <a:spcPts val="0"/>
              </a:spcBef>
              <a:spcAft>
                <a:spcPts val="0"/>
              </a:spcAft>
              <a:buNone/>
            </a:pPr>
            <a:r>
              <a:rPr lang="en-US" sz="1800">
                <a:solidFill>
                  <a:schemeClr val="dk1"/>
                </a:solidFill>
                <a:latin typeface="Arial"/>
                <a:ea typeface="Arial"/>
                <a:cs typeface="Arial"/>
                <a:sym typeface="Arial"/>
              </a:rPr>
              <a:t>1. </a:t>
            </a:r>
            <a:r>
              <a:rPr lang="en-US" sz="2000">
                <a:solidFill>
                  <a:schemeClr val="dk1"/>
                </a:solidFill>
                <a:latin typeface="Arial"/>
                <a:ea typeface="Arial"/>
                <a:cs typeface="Arial"/>
                <a:sym typeface="Arial"/>
              </a:rPr>
              <a:t>Change the default settings of all the equipments/components of the wireless network (e.g., IP address/ user IDs/administrator passwords, etc.).</a:t>
            </a:r>
            <a:endParaRPr/>
          </a:p>
          <a:p>
            <a:pPr marL="0" marR="0" lvl="0" indent="0" algn="l" rtl="0">
              <a:lnSpc>
                <a:spcPct val="150000"/>
              </a:lnSpc>
              <a:spcBef>
                <a:spcPts val="0"/>
              </a:spcBef>
              <a:spcAft>
                <a:spcPts val="0"/>
              </a:spcAft>
              <a:buNone/>
            </a:pPr>
            <a:r>
              <a:rPr lang="en-US" sz="2000">
                <a:solidFill>
                  <a:schemeClr val="dk1"/>
                </a:solidFill>
                <a:latin typeface="Arial"/>
                <a:ea typeface="Arial"/>
                <a:cs typeface="Arial"/>
                <a:sym typeface="Arial"/>
              </a:rPr>
              <a:t>2. Enable WPA/WEP encryption. </a:t>
            </a:r>
            <a:endParaRPr/>
          </a:p>
          <a:p>
            <a:pPr marL="457200" marR="0" lvl="1" indent="0" algn="just" rtl="0">
              <a:lnSpc>
                <a:spcPct val="150000"/>
              </a:lnSpc>
              <a:spcBef>
                <a:spcPts val="0"/>
              </a:spcBef>
              <a:spcAft>
                <a:spcPts val="0"/>
              </a:spcAft>
              <a:buNone/>
            </a:pPr>
            <a:r>
              <a:rPr lang="en-US" sz="2000" b="0" i="0" u="none" strike="noStrike" cap="none">
                <a:solidFill>
                  <a:schemeClr val="dk1"/>
                </a:solidFill>
                <a:latin typeface="Arial"/>
                <a:ea typeface="Arial"/>
                <a:cs typeface="Arial"/>
                <a:sym typeface="Arial"/>
              </a:rPr>
              <a:t>WEP stands for Wired Equivalent Privacy, and WPA stands for Wireless Protected Access, Change the default SSID.</a:t>
            </a:r>
            <a:endParaRPr/>
          </a:p>
          <a:p>
            <a:pPr marL="0" marR="0" lvl="0" indent="0" algn="l" rtl="0">
              <a:lnSpc>
                <a:spcPct val="150000"/>
              </a:lnSpc>
              <a:spcBef>
                <a:spcPts val="0"/>
              </a:spcBef>
              <a:spcAft>
                <a:spcPts val="0"/>
              </a:spcAft>
              <a:buNone/>
            </a:pPr>
            <a:r>
              <a:rPr lang="en-US" sz="2000">
                <a:solidFill>
                  <a:schemeClr val="dk1"/>
                </a:solidFill>
                <a:latin typeface="Arial"/>
                <a:ea typeface="Arial"/>
                <a:cs typeface="Arial"/>
                <a:sym typeface="Arial"/>
              </a:rPr>
              <a:t>4. Enable MAC address filtering.</a:t>
            </a:r>
            <a:endParaRPr/>
          </a:p>
          <a:p>
            <a:pPr marL="0" marR="0" lvl="0" indent="0" algn="l" rtl="0">
              <a:lnSpc>
                <a:spcPct val="150000"/>
              </a:lnSpc>
              <a:spcBef>
                <a:spcPts val="0"/>
              </a:spcBef>
              <a:spcAft>
                <a:spcPts val="0"/>
              </a:spcAft>
              <a:buNone/>
            </a:pPr>
            <a:r>
              <a:rPr lang="en-US" sz="2000">
                <a:solidFill>
                  <a:schemeClr val="dk1"/>
                </a:solidFill>
                <a:latin typeface="Arial"/>
                <a:ea typeface="Arial"/>
                <a:cs typeface="Arial"/>
                <a:sym typeface="Arial"/>
              </a:rPr>
              <a:t>5. Disable remote login.</a:t>
            </a:r>
            <a:endParaRPr/>
          </a:p>
          <a:p>
            <a:pPr marL="0" marR="0" lvl="0" indent="0" algn="l" rtl="0">
              <a:lnSpc>
                <a:spcPct val="150000"/>
              </a:lnSpc>
              <a:spcBef>
                <a:spcPts val="0"/>
              </a:spcBef>
              <a:spcAft>
                <a:spcPts val="0"/>
              </a:spcAft>
              <a:buNone/>
            </a:pPr>
            <a:r>
              <a:rPr lang="en-US" sz="2000">
                <a:solidFill>
                  <a:schemeClr val="dk1"/>
                </a:solidFill>
                <a:latin typeface="Arial"/>
                <a:ea typeface="Arial"/>
                <a:cs typeface="Arial"/>
                <a:sym typeface="Arial"/>
              </a:rPr>
              <a:t>6. Disable SSID broadcast.</a:t>
            </a:r>
            <a:endParaRPr/>
          </a:p>
          <a:p>
            <a:pPr marL="0" marR="0" lvl="0" indent="0" algn="l" rtl="0">
              <a:lnSpc>
                <a:spcPct val="150000"/>
              </a:lnSpc>
              <a:spcBef>
                <a:spcPts val="0"/>
              </a:spcBef>
              <a:spcAft>
                <a:spcPts val="0"/>
              </a:spcAft>
              <a:buNone/>
            </a:pPr>
            <a:r>
              <a:rPr lang="en-US" sz="2000">
                <a:solidFill>
                  <a:schemeClr val="dk1"/>
                </a:solidFill>
                <a:latin typeface="Arial"/>
                <a:ea typeface="Arial"/>
                <a:cs typeface="Arial"/>
                <a:sym typeface="Arial"/>
              </a:rPr>
              <a:t>7. Avoid providing the network a name that can be easily identified (e.g., My_Home_Wifi ).</a:t>
            </a:r>
            <a:endParaRPr/>
          </a:p>
          <a:p>
            <a:pPr marL="0" marR="0" lvl="0" indent="0" algn="l" rtl="0">
              <a:lnSpc>
                <a:spcPct val="150000"/>
              </a:lnSpc>
              <a:spcBef>
                <a:spcPts val="0"/>
              </a:spcBef>
              <a:spcAft>
                <a:spcPts val="0"/>
              </a:spcAft>
              <a:buNone/>
            </a:pPr>
            <a:r>
              <a:rPr lang="en-US" sz="2000">
                <a:solidFill>
                  <a:schemeClr val="dk1"/>
                </a:solidFill>
                <a:latin typeface="Arial"/>
                <a:ea typeface="Arial"/>
                <a:cs typeface="Arial"/>
                <a:sym typeface="Arial"/>
              </a:rPr>
              <a:t>8. Connect only to a secured wireless network (i.e., do not auto-connect to open Wi-Fi hotspots).</a:t>
            </a:r>
            <a:endParaRPr/>
          </a:p>
          <a:p>
            <a:pPr marL="0" marR="0" lvl="0" indent="0" algn="l" rtl="0">
              <a:spcBef>
                <a:spcPts val="0"/>
              </a:spcBef>
              <a:spcAft>
                <a:spcPts val="0"/>
              </a:spcAft>
              <a:buNone/>
            </a:pPr>
            <a:r>
              <a:rPr lang="en-US" sz="2000">
                <a:solidFill>
                  <a:schemeClr val="dk1"/>
                </a:solidFill>
                <a:latin typeface="Arial"/>
                <a:ea typeface="Arial"/>
                <a:cs typeface="Arial"/>
                <a:sym typeface="Arial"/>
              </a:rPr>
              <a:t>9. Upgrade the router’s firmware periodically.</a:t>
            </a:r>
            <a:endParaRPr/>
          </a:p>
          <a:p>
            <a:pPr marL="0" marR="0" lvl="0" indent="0" algn="l" rtl="0">
              <a:spcBef>
                <a:spcPts val="0"/>
              </a:spcBef>
              <a:spcAft>
                <a:spcPts val="0"/>
              </a:spcAft>
              <a:buNone/>
            </a:pPr>
            <a:endParaRPr sz="1600">
              <a:solidFill>
                <a:schemeClr val="dk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 name="Google Shape;98;p10"/>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 name="Google Shape;99;p10"/>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100" name="Google Shape;100;p10"/>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101" name="Google Shape;101;p10"/>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102" name="Google Shape;102;p10"/>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Types of Proxy Servers</a:t>
            </a:r>
            <a:endParaRPr/>
          </a:p>
        </p:txBody>
      </p:sp>
      <p:sp>
        <p:nvSpPr>
          <p:cNvPr id="103" name="Google Shape;103;p10"/>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sp>
        <p:nvSpPr>
          <p:cNvPr id="104" name="Google Shape;104;p10"/>
          <p:cNvSpPr txBox="1"/>
          <p:nvPr/>
        </p:nvSpPr>
        <p:spPr>
          <a:xfrm>
            <a:off x="990600" y="838200"/>
            <a:ext cx="327660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Anonymous  Proxy:-</a:t>
            </a:r>
            <a:endParaRPr/>
          </a:p>
        </p:txBody>
      </p:sp>
      <p:sp>
        <p:nvSpPr>
          <p:cNvPr id="105" name="Google Shape;105;p10"/>
          <p:cNvSpPr txBox="1"/>
          <p:nvPr/>
        </p:nvSpPr>
        <p:spPr>
          <a:xfrm>
            <a:off x="914400" y="1447800"/>
            <a:ext cx="11125200" cy="3671005"/>
          </a:xfrm>
          <a:prstGeom prst="rect">
            <a:avLst/>
          </a:prstGeom>
          <a:noFill/>
          <a:ln>
            <a:noFill/>
          </a:ln>
        </p:spPr>
        <p:txBody>
          <a:bodyPr spcFirstLastPara="1" wrap="square" lIns="91425" tIns="45700" rIns="91425" bIns="45700" anchor="t" anchorCtr="0">
            <a:spAutoFit/>
          </a:bodyPr>
          <a:lstStyle/>
          <a:p>
            <a:pPr marL="0" marR="0" lvl="0" indent="-152400" algn="l" rtl="0">
              <a:lnSpc>
                <a:spcPct val="200000"/>
              </a:lnSpc>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An anonymous proxy keeps private the browsing history</a:t>
            </a:r>
            <a:endParaRPr/>
          </a:p>
          <a:p>
            <a:pPr marL="0" marR="0" lvl="0" indent="-152400" algn="l" rtl="0">
              <a:lnSpc>
                <a:spcPct val="200000"/>
              </a:lnSpc>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Helps to avoid content blocks and targeted marketing, and it blocks online ads</a:t>
            </a:r>
            <a:endParaRPr/>
          </a:p>
          <a:p>
            <a:pPr marL="0" marR="0" lvl="0" indent="-152400" algn="l" rtl="0">
              <a:lnSpc>
                <a:spcPct val="200000"/>
              </a:lnSpc>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Provides access to geo-restricted websites</a:t>
            </a:r>
            <a:endParaRPr/>
          </a:p>
          <a:p>
            <a:pPr marL="0" marR="0" lvl="0" indent="-152400" algn="l" rtl="0">
              <a:lnSpc>
                <a:spcPct val="200000"/>
              </a:lnSpc>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Runs automated tasks</a:t>
            </a:r>
            <a:endParaRPr/>
          </a:p>
          <a:p>
            <a:pPr marL="0" marR="0" lvl="0" indent="-152400" algn="l" rtl="0">
              <a:lnSpc>
                <a:spcPct val="200000"/>
              </a:lnSpc>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It speeds up loading times when caching configuration is set up.</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close/>
              </a:path>
            </a:pathLst>
          </a:custGeom>
          <a:solidFill>
            <a:srgbClr val="4F81BC"/>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 name="Google Shape;111;p11"/>
          <p:cNvSpPr/>
          <p:nvPr/>
        </p:nvSpPr>
        <p:spPr>
          <a:xfrm>
            <a:off x="1524000" y="6488114"/>
            <a:ext cx="9144000" cy="369887"/>
          </a:xfrm>
          <a:custGeom>
            <a:avLst/>
            <a:gdLst/>
            <a:ahLst/>
            <a:cxnLst/>
            <a:rect l="l" t="t" r="r" b="b"/>
            <a:pathLst>
              <a:path w="9144000" h="369328" extrusionOk="0">
                <a:moveTo>
                  <a:pt x="9144000" y="0"/>
                </a:moveTo>
                <a:lnTo>
                  <a:pt x="0" y="0"/>
                </a:lnTo>
                <a:lnTo>
                  <a:pt x="0" y="369327"/>
                </a:lnTo>
                <a:lnTo>
                  <a:pt x="9144000" y="369327"/>
                </a:lnTo>
                <a:lnTo>
                  <a:pt x="9144000" y="0"/>
                </a:lnTo>
              </a:path>
            </a:pathLst>
          </a:custGeom>
          <a:noFill/>
          <a:ln w="25375" cap="flat" cmpd="sng">
            <a:solidFill>
              <a:srgbClr val="385D89"/>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 name="Google Shape;112;p11"/>
          <p:cNvSpPr/>
          <p:nvPr/>
        </p:nvSpPr>
        <p:spPr>
          <a:xfrm>
            <a:off x="-12441" y="-27992"/>
            <a:ext cx="12192000" cy="646113"/>
          </a:xfrm>
          <a:custGeom>
            <a:avLst/>
            <a:gdLst/>
            <a:ahLst/>
            <a:cxnLst/>
            <a:rect l="l" t="t" r="r" b="b"/>
            <a:pathLst>
              <a:path w="9144000" h="646328" extrusionOk="0">
                <a:moveTo>
                  <a:pt x="9144000" y="25"/>
                </a:moveTo>
                <a:lnTo>
                  <a:pt x="0" y="25"/>
                </a:lnTo>
                <a:lnTo>
                  <a:pt x="0" y="646328"/>
                </a:lnTo>
                <a:lnTo>
                  <a:pt x="9144000" y="646328"/>
                </a:lnTo>
                <a:lnTo>
                  <a:pt x="9144000" y="25"/>
                </a:lnTo>
                <a:close/>
              </a:path>
            </a:pathLst>
          </a:custGeom>
          <a:solidFill>
            <a:schemeClr val="accent2"/>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1800" b="1">
              <a:solidFill>
                <a:schemeClr val="dk1"/>
              </a:solidFill>
              <a:latin typeface="Arial"/>
              <a:ea typeface="Arial"/>
              <a:cs typeface="Arial"/>
              <a:sym typeface="Arial"/>
            </a:endParaRPr>
          </a:p>
        </p:txBody>
      </p:sp>
      <p:sp>
        <p:nvSpPr>
          <p:cNvPr id="113" name="Google Shape;113;p11"/>
          <p:cNvSpPr txBox="1"/>
          <p:nvPr/>
        </p:nvSpPr>
        <p:spPr>
          <a:xfrm>
            <a:off x="0" y="6248400"/>
            <a:ext cx="12192000" cy="609601"/>
          </a:xfrm>
          <a:prstGeom prst="rect">
            <a:avLst/>
          </a:prstGeom>
          <a:solidFill>
            <a:schemeClr val="accent2"/>
          </a:solidFill>
          <a:ln>
            <a:noFill/>
          </a:ln>
        </p:spPr>
        <p:txBody>
          <a:bodyPr spcFirstLastPara="1" wrap="square" lIns="0" tIns="0" rIns="0" bIns="0" anchor="t" anchorCtr="0">
            <a:noAutofit/>
          </a:bodyPr>
          <a:lstStyle/>
          <a:p>
            <a:pPr marL="771144" marR="0" lvl="0" indent="0" algn="l" rtl="0">
              <a:lnSpc>
                <a:spcPct val="101725"/>
              </a:lnSpc>
              <a:spcBef>
                <a:spcPts val="0"/>
              </a:spcBef>
              <a:spcAft>
                <a:spcPts val="0"/>
              </a:spcAft>
              <a:buNone/>
            </a:pPr>
            <a:r>
              <a:rPr lang="en-US" sz="1800">
                <a:solidFill>
                  <a:srgbClr val="FFFFFF"/>
                </a:solidFill>
                <a:latin typeface="Arial"/>
                <a:ea typeface="Arial"/>
                <a:cs typeface="Arial"/>
                <a:sym typeface="Arial"/>
              </a:rPr>
              <a:t>Dept. of  CSE(CS),  MSRIT                                                                                               </a:t>
            </a:r>
            <a:endParaRPr sz="1800">
              <a:solidFill>
                <a:schemeClr val="dk1"/>
              </a:solidFill>
              <a:latin typeface="Arial"/>
              <a:ea typeface="Arial"/>
              <a:cs typeface="Arial"/>
              <a:sym typeface="Arial"/>
            </a:endParaRPr>
          </a:p>
          <a:p>
            <a:pPr marL="771144" marR="0" lvl="0" indent="0" algn="l" rtl="0">
              <a:lnSpc>
                <a:spcPct val="101725"/>
              </a:lnSpc>
              <a:spcBef>
                <a:spcPts val="335"/>
              </a:spcBef>
              <a:spcAft>
                <a:spcPts val="0"/>
              </a:spcAft>
              <a:buNone/>
            </a:pPr>
            <a:r>
              <a:rPr lang="en-US" sz="1800">
                <a:solidFill>
                  <a:srgbClr val="FFFFFF"/>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114" name="Google Shape;114;p11"/>
          <p:cNvSpPr txBox="1"/>
          <p:nvPr/>
        </p:nvSpPr>
        <p:spPr>
          <a:xfrm>
            <a:off x="2028825" y="1219200"/>
            <a:ext cx="7772400" cy="4114800"/>
          </a:xfrm>
          <a:prstGeom prst="rect">
            <a:avLst/>
          </a:prstGeom>
          <a:noFill/>
          <a:ln>
            <a:noFill/>
          </a:ln>
        </p:spPr>
        <p:txBody>
          <a:bodyPr spcFirstLastPara="1" wrap="square" lIns="91425" tIns="45700" rIns="91425" bIns="45700" anchor="t" anchorCtr="0">
            <a:normAutofit/>
          </a:bodyPr>
          <a:lstStyle/>
          <a:p>
            <a:pPr marL="342900" marR="0" lvl="0" indent="-139700" algn="just" rtl="0">
              <a:spcBef>
                <a:spcPts val="0"/>
              </a:spcBef>
              <a:spcAft>
                <a:spcPts val="0"/>
              </a:spcAft>
              <a:buClr>
                <a:schemeClr val="dk1"/>
              </a:buClr>
              <a:buSzPts val="3200"/>
              <a:buFont typeface="Arial"/>
              <a:buNone/>
            </a:pPr>
            <a:endParaRPr sz="3200" b="1">
              <a:solidFill>
                <a:schemeClr val="dk1"/>
              </a:solidFill>
              <a:latin typeface="Calibri"/>
              <a:ea typeface="Calibri"/>
              <a:cs typeface="Calibri"/>
              <a:sym typeface="Calibri"/>
            </a:endParaRPr>
          </a:p>
        </p:txBody>
      </p:sp>
      <p:sp>
        <p:nvSpPr>
          <p:cNvPr id="115" name="Google Shape;115;p11"/>
          <p:cNvSpPr txBox="1"/>
          <p:nvPr/>
        </p:nvSpPr>
        <p:spPr>
          <a:xfrm>
            <a:off x="2209800" y="152401"/>
            <a:ext cx="8077200"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a:solidFill>
                  <a:schemeClr val="lt2"/>
                </a:solidFill>
                <a:latin typeface="Arial"/>
                <a:ea typeface="Arial"/>
                <a:cs typeface="Arial"/>
                <a:sym typeface="Arial"/>
              </a:rPr>
              <a:t>Difference between Proxy and VPN</a:t>
            </a:r>
            <a:endParaRPr/>
          </a:p>
        </p:txBody>
      </p:sp>
      <p:sp>
        <p:nvSpPr>
          <p:cNvPr id="116" name="Google Shape;116;p11"/>
          <p:cNvSpPr txBox="1"/>
          <p:nvPr/>
        </p:nvSpPr>
        <p:spPr>
          <a:xfrm>
            <a:off x="1828800" y="1066800"/>
            <a:ext cx="8610600" cy="36933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800">
              <a:solidFill>
                <a:schemeClr val="dk1"/>
              </a:solidFill>
              <a:latin typeface="Arial"/>
              <a:ea typeface="Arial"/>
              <a:cs typeface="Arial"/>
              <a:sym typeface="Arial"/>
            </a:endParaRPr>
          </a:p>
        </p:txBody>
      </p:sp>
      <p:pic>
        <p:nvPicPr>
          <p:cNvPr id="117" name="Google Shape;117;p11"/>
          <p:cNvPicPr preferRelativeResize="0"/>
          <p:nvPr/>
        </p:nvPicPr>
        <p:blipFill rotWithShape="1">
          <a:blip r:embed="rId3">
            <a:alphaModFix/>
          </a:blip>
          <a:srcRect/>
          <a:stretch/>
        </p:blipFill>
        <p:spPr>
          <a:xfrm>
            <a:off x="2057400" y="1352550"/>
            <a:ext cx="7629525" cy="4152900"/>
          </a:xfrm>
          <a:prstGeom prst="rect">
            <a:avLst/>
          </a:prstGeom>
          <a:noFill/>
          <a:ln w="381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effectLst>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5559</Words>
  <Application>Microsoft Office PowerPoint</Application>
  <PresentationFormat>Widescreen</PresentationFormat>
  <Paragraphs>707</Paragraphs>
  <Slides>73</Slides>
  <Notes>73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73</vt:i4>
      </vt:variant>
    </vt:vector>
  </HeadingPairs>
  <TitlesOfParts>
    <vt:vector size="80" baseType="lpstr">
      <vt:lpstr>roboto</vt:lpstr>
      <vt:lpstr>Arial</vt:lpstr>
      <vt:lpstr>Noto Sans Symbols</vt:lpstr>
      <vt:lpstr>Times New Roman</vt:lpstr>
      <vt:lpstr>Courier New</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 S M</dc:creator>
  <cp:lastModifiedBy>Anu S M</cp:lastModifiedBy>
  <cp:revision>1</cp:revision>
  <dcterms:modified xsi:type="dcterms:W3CDTF">2024-01-21T10:50:08Z</dcterms:modified>
</cp:coreProperties>
</file>